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9"/>
  </p:notesMasterIdLst>
  <p:sldIdLst>
    <p:sldId id="256" r:id="rId2"/>
    <p:sldId id="315" r:id="rId3"/>
    <p:sldId id="330" r:id="rId4"/>
    <p:sldId id="331" r:id="rId5"/>
    <p:sldId id="332" r:id="rId6"/>
    <p:sldId id="333" r:id="rId7"/>
    <p:sldId id="311" r:id="rId8"/>
    <p:sldId id="312" r:id="rId9"/>
    <p:sldId id="313" r:id="rId10"/>
    <p:sldId id="335" r:id="rId11"/>
    <p:sldId id="275" r:id="rId12"/>
    <p:sldId id="257" r:id="rId13"/>
    <p:sldId id="264" r:id="rId14"/>
    <p:sldId id="265" r:id="rId15"/>
    <p:sldId id="271" r:id="rId16"/>
    <p:sldId id="272" r:id="rId17"/>
    <p:sldId id="279" r:id="rId18"/>
    <p:sldId id="280" r:id="rId19"/>
    <p:sldId id="281" r:id="rId20"/>
    <p:sldId id="285" r:id="rId21"/>
    <p:sldId id="290" r:id="rId22"/>
    <p:sldId id="291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4" r:id="rId31"/>
    <p:sldId id="305" r:id="rId32"/>
    <p:sldId id="306" r:id="rId33"/>
    <p:sldId id="307" r:id="rId34"/>
    <p:sldId id="326" r:id="rId35"/>
    <p:sldId id="327" r:id="rId36"/>
    <p:sldId id="329" r:id="rId37"/>
    <p:sldId id="33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 snapToGrid="0">
      <p:cViewPr>
        <p:scale>
          <a:sx n="100" d="100"/>
          <a:sy n="100" d="100"/>
        </p:scale>
        <p:origin x="-328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6.xml"/><Relationship Id="rId3" Type="http://schemas.microsoft.com/office/2011/relationships/chartColorStyle" Target="colors2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31.xml"/><Relationship Id="rId3" Type="http://schemas.microsoft.com/office/2011/relationships/chartColorStyle" Target="colors3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32.xml"/><Relationship Id="rId3" Type="http://schemas.microsoft.com/office/2011/relationships/chartColorStyle" Target="colors3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5.xml"/><Relationship Id="rId3" Type="http://schemas.microsoft.com/office/2011/relationships/chartColorStyle" Target="colors3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36.xml"/><Relationship Id="rId3" Type="http://schemas.microsoft.com/office/2011/relationships/chartColorStyle" Target="colors3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37.xml"/><Relationship Id="rId3" Type="http://schemas.microsoft.com/office/2011/relationships/chartColorStyle" Target="colors3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38.xml"/><Relationship Id="rId3" Type="http://schemas.microsoft.com/office/2011/relationships/chartColorStyle" Target="colors3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39.xml"/><Relationship Id="rId3" Type="http://schemas.microsoft.com/office/2011/relationships/chartColorStyle" Target="colors3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40.xml"/><Relationship Id="rId3" Type="http://schemas.microsoft.com/office/2011/relationships/chartColorStyle" Target="colors40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41.xml"/><Relationship Id="rId3" Type="http://schemas.microsoft.com/office/2011/relationships/chartColorStyle" Target="colors4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45.xml"/><Relationship Id="rId3" Type="http://schemas.microsoft.com/office/2011/relationships/chartColorStyle" Target="colors4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46.xml"/><Relationship Id="rId3" Type="http://schemas.microsoft.com/office/2011/relationships/chartColorStyle" Target="colors4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47.xml"/><Relationship Id="rId3" Type="http://schemas.microsoft.com/office/2011/relationships/chartColorStyle" Target="colors4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48.xml"/><Relationship Id="rId3" Type="http://schemas.microsoft.com/office/2011/relationships/chartColorStyle" Target="colors4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21.xml"/><Relationship Id="rId3" Type="http://schemas.microsoft.com/office/2011/relationships/chartColorStyle" Target="colors2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forou.c\Documents\My%20Documents\Chris\Mpelades\Phellas\HIV\graphs.xlsx" TargetMode="External"/><Relationship Id="rId2" Type="http://schemas.microsoft.com/office/2011/relationships/chartStyle" Target="style22.xml"/><Relationship Id="rId3" Type="http://schemas.microsoft.com/office/2011/relationships/chartColorStyle" Target="colors2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you define your gender identity?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5B-4436-9BEA-18F583DD77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5B-4436-9BEA-18F583DD77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5B-4436-9BEA-18F583DD77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data!$C$3:$C$5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Other</c:v>
                </c:pt>
              </c:strCache>
            </c:strRef>
          </c:cat>
          <c:val>
            <c:numRef>
              <c:f>data!$D$3:$D$5</c:f>
              <c:numCache>
                <c:formatCode>General</c:formatCode>
                <c:ptCount val="3"/>
                <c:pt idx="0">
                  <c:v>7.0</c:v>
                </c:pt>
                <c:pt idx="1">
                  <c:v>14.0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5B-4436-9BEA-18F583DD7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enough money to cover your basic needs (food, clothes, heating your home, transport)?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51-4C2A-826B-2DC7B8EA62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51-4C2A-826B-2DC7B8EA62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51-4C2A-826B-2DC7B8EA62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51-4C2A-826B-2DC7B8EA62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data!$C$168:$C$171</c:f>
              <c:strCache>
                <c:ptCount val="4"/>
                <c:pt idx="0">
                  <c:v>Yes always</c:v>
                </c:pt>
                <c:pt idx="1">
                  <c:v>Most of the time but not always</c:v>
                </c:pt>
                <c:pt idx="2">
                  <c:v>Rarely</c:v>
                </c:pt>
                <c:pt idx="3">
                  <c:v>No never</c:v>
                </c:pt>
              </c:strCache>
            </c:strRef>
          </c:cat>
          <c:val>
            <c:numRef>
              <c:f>data!$D$168:$D$171</c:f>
              <c:numCache>
                <c:formatCode>General</c:formatCode>
                <c:ptCount val="4"/>
                <c:pt idx="0">
                  <c:v>6.0</c:v>
                </c:pt>
                <c:pt idx="1">
                  <c:v>5.0</c:v>
                </c:pt>
                <c:pt idx="2">
                  <c:v>5.0</c:v>
                </c:pt>
                <c:pt idx="3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451-4C2A-826B-2DC7B8EA6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feel that you have or will have in the future, care and support needs that are specific to or as a result of your HIV infection?  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FF-41EB-8C30-6EDD2E23D4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FF-41EB-8C30-6EDD2E23D4B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data!$C$213:$C$214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data!$D$213:$D$214</c:f>
              <c:numCache>
                <c:formatCode>General</c:formatCode>
                <c:ptCount val="2"/>
                <c:pt idx="0">
                  <c:v>12.0</c:v>
                </c:pt>
                <c:pt idx="1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FF-41EB-8C30-6EDD2E23D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you made any financial plans for any future care needs you may have? 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C4-483C-882E-8769C18821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C4-483C-882E-8769C18821C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data!$C$216:$C$217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data!$D$216:$D$217</c:f>
              <c:numCache>
                <c:formatCode>General</c:formatCode>
                <c:ptCount val="2"/>
                <c:pt idx="0">
                  <c:v>5.0</c:v>
                </c:pt>
                <c:pt idx="1">
                  <c:v>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C4-483C-882E-8769C18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often do you experience the following?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data!$D$233</c:f>
              <c:strCache>
                <c:ptCount val="1"/>
                <c:pt idx="0">
                  <c:v>Hardly 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data!$C$234:$C$236</c:f>
              <c:strCache>
                <c:ptCount val="3"/>
                <c:pt idx="0">
                  <c:v>A feeling that you lack companionship</c:v>
                </c:pt>
                <c:pt idx="1">
                  <c:v>Feeling left out</c:v>
                </c:pt>
                <c:pt idx="2">
                  <c:v>Feeling isolated from others</c:v>
                </c:pt>
              </c:strCache>
            </c:strRef>
          </c:cat>
          <c:val>
            <c:numRef>
              <c:f>data!$D$234:$D$236</c:f>
              <c:numCache>
                <c:formatCode>General</c:formatCode>
                <c:ptCount val="3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C7-4559-8D96-CC340932D78A}"/>
            </c:ext>
          </c:extLst>
        </c:ser>
        <c:ser>
          <c:idx val="1"/>
          <c:order val="1"/>
          <c:tx>
            <c:strRef>
              <c:f>data!$E$233</c:f>
              <c:strCache>
                <c:ptCount val="1"/>
                <c:pt idx="0">
                  <c:v>Some of the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data!$C$234:$C$236</c:f>
              <c:strCache>
                <c:ptCount val="3"/>
                <c:pt idx="0">
                  <c:v>A feeling that you lack companionship</c:v>
                </c:pt>
                <c:pt idx="1">
                  <c:v>Feeling left out</c:v>
                </c:pt>
                <c:pt idx="2">
                  <c:v>Feeling isolated from others</c:v>
                </c:pt>
              </c:strCache>
            </c:strRef>
          </c:cat>
          <c:val>
            <c:numRef>
              <c:f>data!$E$234:$E$236</c:f>
              <c:numCache>
                <c:formatCode>General</c:formatCode>
                <c:ptCount val="3"/>
                <c:pt idx="0">
                  <c:v>5.0</c:v>
                </c:pt>
                <c:pt idx="1">
                  <c:v>6.0</c:v>
                </c:pt>
                <c:pt idx="2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C7-4559-8D96-CC340932D78A}"/>
            </c:ext>
          </c:extLst>
        </c:ser>
        <c:ser>
          <c:idx val="2"/>
          <c:order val="2"/>
          <c:tx>
            <c:strRef>
              <c:f>data!$F$233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data!$C$234:$C$236</c:f>
              <c:strCache>
                <c:ptCount val="3"/>
                <c:pt idx="0">
                  <c:v>A feeling that you lack companionship</c:v>
                </c:pt>
                <c:pt idx="1">
                  <c:v>Feeling left out</c:v>
                </c:pt>
                <c:pt idx="2">
                  <c:v>Feeling isolated from others</c:v>
                </c:pt>
              </c:strCache>
            </c:strRef>
          </c:cat>
          <c:val>
            <c:numRef>
              <c:f>data!$F$234:$F$236</c:f>
              <c:numCache>
                <c:formatCode>General</c:formatCode>
                <c:ptCount val="3"/>
                <c:pt idx="0">
                  <c:v>9.0</c:v>
                </c:pt>
                <c:pt idx="1">
                  <c:v>7.0</c:v>
                </c:pt>
                <c:pt idx="2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C7-4559-8D96-CC340932D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515544"/>
        <c:axId val="-2114511864"/>
        <c:axId val="0"/>
      </c:bar3DChart>
      <c:catAx>
        <c:axId val="-2114515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511864"/>
        <c:crosses val="autoZero"/>
        <c:auto val="1"/>
        <c:lblAlgn val="ctr"/>
        <c:lblOffset val="100"/>
        <c:noMultiLvlLbl val="0"/>
      </c:catAx>
      <c:valAx>
        <c:axId val="-21145118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51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many people have you told your HIV status to?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71-4743-8352-8DE71CFE39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71-4743-8352-8DE71CFE39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71-4743-8352-8DE71CFE39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71-4743-8352-8DE71CFE393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data!$C$240:$C$243</c:f>
              <c:strCache>
                <c:ptCount val="4"/>
                <c:pt idx="0">
                  <c:v>No one</c:v>
                </c:pt>
                <c:pt idx="1">
                  <c:v>1 person</c:v>
                </c:pt>
                <c:pt idx="2">
                  <c:v>2-5 people</c:v>
                </c:pt>
                <c:pt idx="3">
                  <c:v>5+ people</c:v>
                </c:pt>
              </c:strCache>
            </c:strRef>
          </c:cat>
          <c:val>
            <c:numRef>
              <c:f>data!$D$240:$D$243</c:f>
              <c:numCache>
                <c:formatCode>General</c:formatCode>
                <c:ptCount val="4"/>
                <c:pt idx="0">
                  <c:v>1.0</c:v>
                </c:pt>
                <c:pt idx="1">
                  <c:v>6.0</c:v>
                </c:pt>
                <c:pt idx="2">
                  <c:v>6.0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71-4743-8352-8DE71CFE3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have you told about your HIV status? (multiple</a:t>
            </a:r>
            <a:r>
              <a:rPr lang="en-GB" sz="160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responses)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41-479D-9D38-E845450745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41-479D-9D38-E845450745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41-479D-9D38-E845450745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41-479D-9D38-E845450745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41-479D-9D38-E845450745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41-479D-9D38-E8454507451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41-479D-9D38-E845450745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41-479D-9D38-E84545074514}"/>
              </c:ext>
            </c:extLst>
          </c:dPt>
          <c:dLbls>
            <c:dLbl>
              <c:idx val="0"/>
              <c:layout>
                <c:manualLayout>
                  <c:x val="0.0068283916567592"/>
                  <c:y val="-0.0229986256798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41-479D-9D38-E84545074514}"/>
                </c:ext>
              </c:extLst>
            </c:dLbl>
            <c:dLbl>
              <c:idx val="1"/>
              <c:layout>
                <c:manualLayout>
                  <c:x val="0.00409703499405551"/>
                  <c:y val="-0.01672627322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41-479D-9D38-E84545074514}"/>
                </c:ext>
              </c:extLst>
            </c:dLbl>
            <c:dLbl>
              <c:idx val="2"/>
              <c:layout>
                <c:manualLayout>
                  <c:x val="0.00409703499405548"/>
                  <c:y val="-0.0146354890689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41-479D-9D38-E84545074514}"/>
                </c:ext>
              </c:extLst>
            </c:dLbl>
            <c:dLbl>
              <c:idx val="3"/>
              <c:layout>
                <c:manualLayout>
                  <c:x val="0.00819406998811102"/>
                  <c:y val="-0.0188170573744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A41-479D-9D38-E84545074514}"/>
                </c:ext>
              </c:extLst>
            </c:dLbl>
            <c:dLbl>
              <c:idx val="4"/>
              <c:layout>
                <c:manualLayout>
                  <c:x val="0.00819406998811107"/>
                  <c:y val="-0.0250894098325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41-479D-9D38-E84545074514}"/>
                </c:ext>
              </c:extLst>
            </c:dLbl>
            <c:dLbl>
              <c:idx val="5"/>
              <c:layout>
                <c:manualLayout>
                  <c:x val="0.00409703499405553"/>
                  <c:y val="-0.01672627322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A41-479D-9D38-E84545074514}"/>
                </c:ext>
              </c:extLst>
            </c:dLbl>
            <c:dLbl>
              <c:idx val="6"/>
              <c:layout>
                <c:manualLayout>
                  <c:x val="0.00955974831946282"/>
                  <c:y val="-0.0146354890689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A41-479D-9D38-E84545074514}"/>
                </c:ext>
              </c:extLst>
            </c:dLbl>
            <c:dLbl>
              <c:idx val="7"/>
              <c:layout>
                <c:manualLayout>
                  <c:x val="0.00409703499405564"/>
                  <c:y val="-0.0188170573744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A41-479D-9D38-E84545074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data!$C$246:$C$253</c:f>
              <c:strCache>
                <c:ptCount val="8"/>
                <c:pt idx="0">
                  <c:v>Spouse or partner</c:v>
                </c:pt>
                <c:pt idx="1">
                  <c:v>Family</c:v>
                </c:pt>
                <c:pt idx="2">
                  <c:v>Children</c:v>
                </c:pt>
                <c:pt idx="3">
                  <c:v>Friends</c:v>
                </c:pt>
                <c:pt idx="4">
                  <c:v>Colleagues</c:v>
                </c:pt>
                <c:pt idx="5">
                  <c:v>Support group</c:v>
                </c:pt>
                <c:pt idx="6">
                  <c:v>Health care professional</c:v>
                </c:pt>
                <c:pt idx="7">
                  <c:v>Other</c:v>
                </c:pt>
              </c:strCache>
            </c:strRef>
          </c:cat>
          <c:val>
            <c:numRef>
              <c:f>data!$D$246:$D$253</c:f>
              <c:numCache>
                <c:formatCode>0.0%</c:formatCode>
                <c:ptCount val="8"/>
                <c:pt idx="0">
                  <c:v>0.409090909090909</c:v>
                </c:pt>
                <c:pt idx="1">
                  <c:v>0.545454545454545</c:v>
                </c:pt>
                <c:pt idx="2">
                  <c:v>0.409090909090909</c:v>
                </c:pt>
                <c:pt idx="3">
                  <c:v>0.636363636363636</c:v>
                </c:pt>
                <c:pt idx="4">
                  <c:v>0.318181818181818</c:v>
                </c:pt>
                <c:pt idx="5">
                  <c:v>0.318181818181818</c:v>
                </c:pt>
                <c:pt idx="6">
                  <c:v>0.545454545454545</c:v>
                </c:pt>
                <c:pt idx="7">
                  <c:v>0.136363636363636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A41-479D-9D38-E84545074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577816"/>
        <c:axId val="-2114574280"/>
        <c:axId val="0"/>
      </c:bar3DChart>
      <c:catAx>
        <c:axId val="-211457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574280"/>
        <c:crosses val="autoZero"/>
        <c:auto val="1"/>
        <c:lblAlgn val="ctr"/>
        <c:lblOffset val="100"/>
        <c:noMultiLvlLbl val="0"/>
      </c:catAx>
      <c:valAx>
        <c:axId val="-211457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57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ever feel concerned about growing older with HIV?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E3-4691-B11C-DBE74B8591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E3-4691-B11C-DBE74B8591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data!$C$256:$C$257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data!$D$256:$D$257</c:f>
              <c:numCache>
                <c:formatCode>General</c:formatCode>
                <c:ptCount val="2"/>
                <c:pt idx="0">
                  <c:v>17.0</c:v>
                </c:pt>
                <c:pt idx="1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E3-4691-B11C-DBE74B859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would (or do?) you turn to when seeking support with regards to growing older with HIV?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1E-4DAB-9DED-3C9A7F8C70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1E-4DAB-9DED-3C9A7F8C70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1E-4DAB-9DED-3C9A7F8C70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1E-4DAB-9DED-3C9A7F8C709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1E-4DAB-9DED-3C9A7F8C709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1E-4DAB-9DED-3C9A7F8C709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1E-4DAB-9DED-3C9A7F8C709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D1E-4DAB-9DED-3C9A7F8C7092}"/>
              </c:ext>
            </c:extLst>
          </c:dPt>
          <c:dLbls>
            <c:dLbl>
              <c:idx val="0"/>
              <c:layout>
                <c:manualLayout>
                  <c:x val="0.00682839165675923"/>
                  <c:y val="-0.0188170573744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1E-4DAB-9DED-3C9A7F8C7092}"/>
                </c:ext>
              </c:extLst>
            </c:dLbl>
            <c:dLbl>
              <c:idx val="1"/>
              <c:layout>
                <c:manualLayout>
                  <c:x val="0.00273135666270367"/>
                  <c:y val="-0.0188170573744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1E-4DAB-9DED-3C9A7F8C7092}"/>
                </c:ext>
              </c:extLst>
            </c:dLbl>
            <c:dLbl>
              <c:idx val="2"/>
              <c:layout>
                <c:manualLayout>
                  <c:x val="-5.0074293687054E-17"/>
                  <c:y val="-0.0188170573744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1E-4DAB-9DED-3C9A7F8C7092}"/>
                </c:ext>
              </c:extLst>
            </c:dLbl>
            <c:dLbl>
              <c:idx val="3"/>
              <c:layout>
                <c:manualLayout>
                  <c:x val="0.00136567833135185"/>
                  <c:y val="-0.0125447049162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D1E-4DAB-9DED-3C9A7F8C7092}"/>
                </c:ext>
              </c:extLst>
            </c:dLbl>
            <c:dLbl>
              <c:idx val="4"/>
              <c:layout>
                <c:manualLayout>
                  <c:x val="0.00409703499405553"/>
                  <c:y val="-0.0188170573744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D1E-4DAB-9DED-3C9A7F8C7092}"/>
                </c:ext>
              </c:extLst>
            </c:dLbl>
            <c:dLbl>
              <c:idx val="5"/>
              <c:layout>
                <c:manualLayout>
                  <c:x val="0.00409703499405544"/>
                  <c:y val="-0.0250894098325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D1E-4DAB-9DED-3C9A7F8C7092}"/>
                </c:ext>
              </c:extLst>
            </c:dLbl>
            <c:dLbl>
              <c:idx val="6"/>
              <c:layout>
                <c:manualLayout>
                  <c:x val="0.00409703499405544"/>
                  <c:y val="-0.0146354890689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D1E-4DAB-9DED-3C9A7F8C7092}"/>
                </c:ext>
              </c:extLst>
            </c:dLbl>
            <c:dLbl>
              <c:idx val="7"/>
              <c:layout>
                <c:manualLayout>
                  <c:x val="0.00682839165675923"/>
                  <c:y val="-0.0271801939852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D1E-4DAB-9DED-3C9A7F8C7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data!$C$260:$C$267</c:f>
              <c:strCache>
                <c:ptCount val="8"/>
                <c:pt idx="0">
                  <c:v>Family</c:v>
                </c:pt>
                <c:pt idx="1">
                  <c:v>Partner/spouse </c:v>
                </c:pt>
                <c:pt idx="2">
                  <c:v>Friends</c:v>
                </c:pt>
                <c:pt idx="3">
                  <c:v>Someone you consider a peer who is also living with HIV</c:v>
                </c:pt>
                <c:pt idx="4">
                  <c:v>HIV support organisation</c:v>
                </c:pt>
                <c:pt idx="5">
                  <c:v>Health care professional</c:v>
                </c:pt>
                <c:pt idx="6">
                  <c:v>Counsellor</c:v>
                </c:pt>
                <c:pt idx="7">
                  <c:v>Other (please specify)</c:v>
                </c:pt>
              </c:strCache>
            </c:strRef>
          </c:cat>
          <c:val>
            <c:numRef>
              <c:f>data!$D$260:$D$267</c:f>
              <c:numCache>
                <c:formatCode>0.0%</c:formatCode>
                <c:ptCount val="8"/>
                <c:pt idx="0">
                  <c:v>0.636363636363636</c:v>
                </c:pt>
                <c:pt idx="1">
                  <c:v>0.136363636363636</c:v>
                </c:pt>
                <c:pt idx="2">
                  <c:v>0.5</c:v>
                </c:pt>
                <c:pt idx="3">
                  <c:v>0.272727272727273</c:v>
                </c:pt>
                <c:pt idx="4">
                  <c:v>0.363636363636364</c:v>
                </c:pt>
                <c:pt idx="5">
                  <c:v>0.181818181818182</c:v>
                </c:pt>
                <c:pt idx="6">
                  <c:v>0.272727272727273</c:v>
                </c:pt>
                <c:pt idx="7">
                  <c:v>0.136363636363636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D1E-4DAB-9DED-3C9A7F8C7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268600"/>
        <c:axId val="-2114265064"/>
        <c:axId val="0"/>
      </c:bar3DChart>
      <c:catAx>
        <c:axId val="-211426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265064"/>
        <c:crosses val="autoZero"/>
        <c:auto val="1"/>
        <c:lblAlgn val="ctr"/>
        <c:lblOffset val="100"/>
        <c:noMultiLvlLbl val="0"/>
      </c:catAx>
      <c:valAx>
        <c:axId val="-211426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26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past 12 months have you felt any of the following emotions as a result of either your HIV status or your age, or both?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data!$C$272</c:f>
              <c:strCache>
                <c:ptCount val="1"/>
                <c:pt idx="0">
                  <c:v>Feeling ashamed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data!$D$272:$F$272</c:f>
              <c:numCache>
                <c:formatCode>General</c:formatCode>
                <c:ptCount val="3"/>
                <c:pt idx="0">
                  <c:v>2.0</c:v>
                </c:pt>
                <c:pt idx="1">
                  <c:v>5.0</c:v>
                </c:pt>
                <c:pt idx="2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1-44D9-8E76-B039536C0DE6}"/>
            </c:ext>
          </c:extLst>
        </c:ser>
        <c:ser>
          <c:idx val="1"/>
          <c:order val="1"/>
          <c:tx>
            <c:strRef>
              <c:f>data!$C$273</c:f>
              <c:strCache>
                <c:ptCount val="1"/>
                <c:pt idx="0">
                  <c:v>Feeling guilt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data!$D$273:$F$273</c:f>
              <c:numCache>
                <c:formatCode>General</c:formatCode>
                <c:ptCount val="3"/>
                <c:pt idx="0">
                  <c:v>5.0</c:v>
                </c:pt>
                <c:pt idx="1">
                  <c:v>2.0</c:v>
                </c:pt>
                <c:pt idx="2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1-44D9-8E76-B039536C0DE6}"/>
            </c:ext>
          </c:extLst>
        </c:ser>
        <c:ser>
          <c:idx val="2"/>
          <c:order val="2"/>
          <c:tx>
            <c:strRef>
              <c:f>data!$C$274</c:f>
              <c:strCache>
                <c:ptCount val="1"/>
                <c:pt idx="0">
                  <c:v>Low self-esteem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data!$D$274:$F$274</c:f>
              <c:numCache>
                <c:formatCode>General</c:formatCode>
                <c:ptCount val="3"/>
                <c:pt idx="0">
                  <c:v>3.0</c:v>
                </c:pt>
                <c:pt idx="1">
                  <c:v>4.0</c:v>
                </c:pt>
                <c:pt idx="2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11-44D9-8E76-B039536C0DE6}"/>
            </c:ext>
          </c:extLst>
        </c:ser>
        <c:ser>
          <c:idx val="3"/>
          <c:order val="3"/>
          <c:tx>
            <c:strRef>
              <c:f>data!$C$275</c:f>
              <c:strCache>
                <c:ptCount val="1"/>
                <c:pt idx="0">
                  <c:v>Fear of being gossiped about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data!$D$275:$F$275</c:f>
              <c:numCache>
                <c:formatCode>General</c:formatCode>
                <c:ptCount val="3"/>
                <c:pt idx="0">
                  <c:v>11.0</c:v>
                </c:pt>
                <c:pt idx="1">
                  <c:v>2.0</c:v>
                </c:pt>
                <c:pt idx="2">
                  <c:v>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11-44D9-8E76-B039536C0DE6}"/>
            </c:ext>
          </c:extLst>
        </c:ser>
        <c:ser>
          <c:idx val="4"/>
          <c:order val="4"/>
          <c:tx>
            <c:strRef>
              <c:f>data!$C$276</c:f>
              <c:strCache>
                <c:ptCount val="1"/>
                <c:pt idx="0">
                  <c:v>Fear of being verbally or physically assaulted or harassed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data!$D$276:$F$276</c:f>
              <c:numCache>
                <c:formatCode>General</c:formatCode>
                <c:ptCount val="3"/>
                <c:pt idx="0">
                  <c:v>3.0</c:v>
                </c:pt>
                <c:pt idx="1">
                  <c:v>1.0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11-44D9-8E76-B039536C0DE6}"/>
            </c:ext>
          </c:extLst>
        </c:ser>
        <c:ser>
          <c:idx val="5"/>
          <c:order val="5"/>
          <c:tx>
            <c:strRef>
              <c:f>data!$C$277</c:f>
              <c:strCache>
                <c:ptCount val="1"/>
                <c:pt idx="0">
                  <c:v>Fear that someone would not want to be sexually intimate with you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data!$D$277:$F$277</c:f>
              <c:numCache>
                <c:formatCode>General</c:formatCode>
                <c:ptCount val="3"/>
                <c:pt idx="0">
                  <c:v>8.0</c:v>
                </c:pt>
                <c:pt idx="1">
                  <c:v>4.0</c:v>
                </c:pt>
                <c:pt idx="2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11-44D9-8E76-B039536C0DE6}"/>
            </c:ext>
          </c:extLst>
        </c:ser>
        <c:ser>
          <c:idx val="6"/>
          <c:order val="6"/>
          <c:tx>
            <c:strRef>
              <c:f>data!$C$278</c:f>
              <c:strCache>
                <c:ptCount val="1"/>
                <c:pt idx="0">
                  <c:v>Withdrawal from  social situations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data!$D$271:$F$271</c:f>
              <c:strCache>
                <c:ptCount val="3"/>
                <c:pt idx="0">
                  <c:v>Because of your HIV status</c:v>
                </c:pt>
                <c:pt idx="1">
                  <c:v>Because of your age</c:v>
                </c:pt>
                <c:pt idx="2">
                  <c:v>Both </c:v>
                </c:pt>
              </c:strCache>
            </c:strRef>
          </c:cat>
          <c:val>
            <c:numRef>
              <c:f>data!$D$278:$F$278</c:f>
              <c:numCache>
                <c:formatCode>General</c:formatCode>
                <c:ptCount val="3"/>
                <c:pt idx="0">
                  <c:v>6.0</c:v>
                </c:pt>
                <c:pt idx="1">
                  <c:v>2.0</c:v>
                </c:pt>
                <c:pt idx="2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11-44D9-8E76-B039536C0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340968"/>
        <c:axId val="-2114337368"/>
        <c:axId val="0"/>
      </c:bar3DChart>
      <c:catAx>
        <c:axId val="-2114340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337368"/>
        <c:crosses val="autoZero"/>
        <c:auto val="1"/>
        <c:lblAlgn val="ctr"/>
        <c:lblOffset val="100"/>
        <c:noMultiLvlLbl val="0"/>
      </c:catAx>
      <c:valAx>
        <c:axId val="-21143373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34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consider yourself to have been treated unfairly, in any of the following contexts, either due to your HIV status or your age or both?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data!$D$281</c:f>
              <c:strCache>
                <c:ptCount val="1"/>
                <c:pt idx="0">
                  <c:v>Because of your HIV status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data!$C$282:$C$297</c:f>
              <c:strCache>
                <c:ptCount val="16"/>
                <c:pt idx="0">
                  <c:v>At work</c:v>
                </c:pt>
                <c:pt idx="1">
                  <c:v>At the job centre or benefit office</c:v>
                </c:pt>
                <c:pt idx="2">
                  <c:v>At GP surgery</c:v>
                </c:pt>
                <c:pt idx="3">
                  <c:v>At hospital</c:v>
                </c:pt>
                <c:pt idx="4">
                  <c:v>At dentists</c:v>
                </c:pt>
                <c:pt idx="5">
                  <c:v>At HIV specialists </c:v>
                </c:pt>
                <c:pt idx="6">
                  <c:v>Social care provider</c:v>
                </c:pt>
                <c:pt idx="7">
                  <c:v>By neighbours</c:v>
                </c:pt>
                <c:pt idx="8">
                  <c:v>In a restaurant or bar</c:v>
                </c:pt>
                <c:pt idx="9">
                  <c:v>By friend(s)</c:v>
                </c:pt>
                <c:pt idx="10">
                  <c:v>At a sports centre or gym</c:v>
                </c:pt>
                <c:pt idx="11">
                  <c:v>HIV organisation or support group</c:v>
                </c:pt>
                <c:pt idx="12">
                  <c:v>Older age organisation or support group</c:v>
                </c:pt>
                <c:pt idx="13">
                  <c:v>On social media</c:v>
                </c:pt>
                <c:pt idx="14">
                  <c:v>When dating</c:v>
                </c:pt>
                <c:pt idx="15">
                  <c:v>Randomly in a public place</c:v>
                </c:pt>
              </c:strCache>
            </c:strRef>
          </c:cat>
          <c:val>
            <c:numRef>
              <c:f>data!$D$282:$D$297</c:f>
              <c:numCache>
                <c:formatCode>General</c:formatCode>
                <c:ptCount val="16"/>
                <c:pt idx="0">
                  <c:v>4.0</c:v>
                </c:pt>
                <c:pt idx="1">
                  <c:v>5.0</c:v>
                </c:pt>
                <c:pt idx="2">
                  <c:v>10.0</c:v>
                </c:pt>
                <c:pt idx="3">
                  <c:v>8.0</c:v>
                </c:pt>
                <c:pt idx="4">
                  <c:v>11.0</c:v>
                </c:pt>
                <c:pt idx="5">
                  <c:v>1.0</c:v>
                </c:pt>
                <c:pt idx="6">
                  <c:v>2.0</c:v>
                </c:pt>
                <c:pt idx="7">
                  <c:v>6.0</c:v>
                </c:pt>
                <c:pt idx="8">
                  <c:v>2.0</c:v>
                </c:pt>
                <c:pt idx="9">
                  <c:v>6.0</c:v>
                </c:pt>
                <c:pt idx="10">
                  <c:v>3.0</c:v>
                </c:pt>
                <c:pt idx="11">
                  <c:v>2.0</c:v>
                </c:pt>
                <c:pt idx="12">
                  <c:v>1.0</c:v>
                </c:pt>
                <c:pt idx="13">
                  <c:v>1.0</c:v>
                </c:pt>
                <c:pt idx="14">
                  <c:v>3.0</c:v>
                </c:pt>
                <c:pt idx="15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4-4732-8A22-732C5A99A5A6}"/>
            </c:ext>
          </c:extLst>
        </c:ser>
        <c:ser>
          <c:idx val="1"/>
          <c:order val="1"/>
          <c:tx>
            <c:strRef>
              <c:f>data!$E$281</c:f>
              <c:strCache>
                <c:ptCount val="1"/>
                <c:pt idx="0">
                  <c:v>Because of your 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data!$C$282:$C$297</c:f>
              <c:strCache>
                <c:ptCount val="16"/>
                <c:pt idx="0">
                  <c:v>At work</c:v>
                </c:pt>
                <c:pt idx="1">
                  <c:v>At the job centre or benefit office</c:v>
                </c:pt>
                <c:pt idx="2">
                  <c:v>At GP surgery</c:v>
                </c:pt>
                <c:pt idx="3">
                  <c:v>At hospital</c:v>
                </c:pt>
                <c:pt idx="4">
                  <c:v>At dentists</c:v>
                </c:pt>
                <c:pt idx="5">
                  <c:v>At HIV specialists </c:v>
                </c:pt>
                <c:pt idx="6">
                  <c:v>Social care provider</c:v>
                </c:pt>
                <c:pt idx="7">
                  <c:v>By neighbours</c:v>
                </c:pt>
                <c:pt idx="8">
                  <c:v>In a restaurant or bar</c:v>
                </c:pt>
                <c:pt idx="9">
                  <c:v>By friend(s)</c:v>
                </c:pt>
                <c:pt idx="10">
                  <c:v>At a sports centre or gym</c:v>
                </c:pt>
                <c:pt idx="11">
                  <c:v>HIV organisation or support group</c:v>
                </c:pt>
                <c:pt idx="12">
                  <c:v>Older age organisation or support group</c:v>
                </c:pt>
                <c:pt idx="13">
                  <c:v>On social media</c:v>
                </c:pt>
                <c:pt idx="14">
                  <c:v>When dating</c:v>
                </c:pt>
                <c:pt idx="15">
                  <c:v>Randomly in a public place</c:v>
                </c:pt>
              </c:strCache>
            </c:strRef>
          </c:cat>
          <c:val>
            <c:numRef>
              <c:f>data!$E$282:$E$297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1.0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2.0</c:v>
                </c:pt>
                <c:pt idx="1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74-4732-8A22-732C5A99A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145864"/>
        <c:axId val="-2114142184"/>
        <c:axId val="0"/>
      </c:bar3DChart>
      <c:catAx>
        <c:axId val="-211414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142184"/>
        <c:crosses val="autoZero"/>
        <c:auto val="1"/>
        <c:lblAlgn val="ctr"/>
        <c:lblOffset val="100"/>
        <c:noMultiLvlLbl val="0"/>
      </c:catAx>
      <c:valAx>
        <c:axId val="-211414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14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you define your sexual orientation?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F0-4133-AFBA-10EBDC00B2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F0-4133-AFBA-10EBDC00B2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F0-4133-AFBA-10EBDC00B2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F0-4133-AFBA-10EBDC00B2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F0-4133-AFBA-10EBDC00B2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F0-4133-AFBA-10EBDC00B2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F0-4133-AFBA-10EBDC00B288}"/>
              </c:ext>
            </c:extLst>
          </c:dPt>
          <c:dLbls>
            <c:dLbl>
              <c:idx val="0"/>
              <c:layout>
                <c:manualLayout>
                  <c:x val="0.0122911049821666"/>
                  <c:y val="-0.01672627322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F0-4133-AFBA-10EBDC00B288}"/>
                </c:ext>
              </c:extLst>
            </c:dLbl>
            <c:dLbl>
              <c:idx val="1"/>
              <c:layout>
                <c:manualLayout>
                  <c:x val="0.0109254266508148"/>
                  <c:y val="-0.0250894098325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F0-4133-AFBA-10EBDC00B288}"/>
                </c:ext>
              </c:extLst>
            </c:dLbl>
            <c:dLbl>
              <c:idx val="2"/>
              <c:layout>
                <c:manualLayout>
                  <c:x val="0.00546271332540733"/>
                  <c:y val="-0.0188170573744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F0-4133-AFBA-10EBDC00B288}"/>
                </c:ext>
              </c:extLst>
            </c:dLbl>
            <c:dLbl>
              <c:idx val="3"/>
              <c:layout>
                <c:manualLayout>
                  <c:x val="0.00955974831946292"/>
                  <c:y val="-0.0271801939852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F0-4133-AFBA-10EBDC00B288}"/>
                </c:ext>
              </c:extLst>
            </c:dLbl>
            <c:dLbl>
              <c:idx val="4"/>
              <c:layout>
                <c:manualLayout>
                  <c:x val="0.00819406998811107"/>
                  <c:y val="-0.0250894098325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BF0-4133-AFBA-10EBDC00B288}"/>
                </c:ext>
              </c:extLst>
            </c:dLbl>
            <c:dLbl>
              <c:idx val="5"/>
              <c:layout>
                <c:manualLayout>
                  <c:x val="0.00682839165675923"/>
                  <c:y val="-0.0229986256798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BF0-4133-AFBA-10EBDC00B288}"/>
                </c:ext>
              </c:extLst>
            </c:dLbl>
            <c:dLbl>
              <c:idx val="6"/>
              <c:layout>
                <c:manualLayout>
                  <c:x val="0.00546271332540738"/>
                  <c:y val="-0.0250894098325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BF0-4133-AFBA-10EBDC00B2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data!$C$9:$C$15</c:f>
              <c:strCache>
                <c:ptCount val="7"/>
                <c:pt idx="0">
                  <c:v>Asexual</c:v>
                </c:pt>
                <c:pt idx="1">
                  <c:v>Gay</c:v>
                </c:pt>
                <c:pt idx="2">
                  <c:v>Heterosexual / straight</c:v>
                </c:pt>
                <c:pt idx="3">
                  <c:v>Pansexual </c:v>
                </c:pt>
                <c:pt idx="4">
                  <c:v>I do not define my sexuality</c:v>
                </c:pt>
                <c:pt idx="5">
                  <c:v>Prefer not to say</c:v>
                </c:pt>
                <c:pt idx="6">
                  <c:v>Other </c:v>
                </c:pt>
              </c:strCache>
            </c:strRef>
          </c:cat>
          <c:val>
            <c:numRef>
              <c:f>data!$D$9:$D$15</c:f>
              <c:numCache>
                <c:formatCode>0.0%</c:formatCode>
                <c:ptCount val="7"/>
                <c:pt idx="0">
                  <c:v>0.045</c:v>
                </c:pt>
                <c:pt idx="1">
                  <c:v>0.227</c:v>
                </c:pt>
                <c:pt idx="2">
                  <c:v>0.545</c:v>
                </c:pt>
                <c:pt idx="3">
                  <c:v>0.045</c:v>
                </c:pt>
                <c:pt idx="4">
                  <c:v>0.045</c:v>
                </c:pt>
                <c:pt idx="5">
                  <c:v>0.045</c:v>
                </c:pt>
                <c:pt idx="6">
                  <c:v>0.045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BF0-4133-AFBA-10EBDC00B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3403160"/>
        <c:axId val="2143337016"/>
        <c:axId val="0"/>
      </c:bar3DChart>
      <c:catAx>
        <c:axId val="214340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337016"/>
        <c:crosses val="autoZero"/>
        <c:auto val="1"/>
        <c:lblAlgn val="ctr"/>
        <c:lblOffset val="100"/>
        <c:noMultiLvlLbl val="0"/>
      </c:catAx>
      <c:valAx>
        <c:axId val="214333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40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you have any of the following concerns about growing older with HIV? (1/3)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data!$D$378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data!$C$379:$C$383</c:f>
              <c:strCache>
                <c:ptCount val="5"/>
                <c:pt idx="0">
                  <c:v>Difficulty finding a partner</c:v>
                </c:pt>
                <c:pt idx="1">
                  <c:v>Employment / Financial difficulty</c:v>
                </c:pt>
                <c:pt idx="2">
                  <c:v>Inability to get adequate health care</c:v>
                </c:pt>
                <c:pt idx="3">
                  <c:v>Inability to get adequate social care</c:v>
                </c:pt>
                <c:pt idx="4">
                  <c:v>Inability to care for myself / difficulty with daily tasks</c:v>
                </c:pt>
              </c:strCache>
            </c:strRef>
          </c:cat>
          <c:val>
            <c:numRef>
              <c:f>data!$D$379:$D$383</c:f>
              <c:numCache>
                <c:formatCode>General</c:formatCode>
                <c:ptCount val="5"/>
                <c:pt idx="0">
                  <c:v>8.0</c:v>
                </c:pt>
                <c:pt idx="1">
                  <c:v>6.0</c:v>
                </c:pt>
                <c:pt idx="2">
                  <c:v>7.0</c:v>
                </c:pt>
                <c:pt idx="3">
                  <c:v>3.0</c:v>
                </c:pt>
                <c:pt idx="4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73-4096-84ED-F3BE5E0E8922}"/>
            </c:ext>
          </c:extLst>
        </c:ser>
        <c:ser>
          <c:idx val="1"/>
          <c:order val="1"/>
          <c:tx>
            <c:strRef>
              <c:f>data!$E$378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data!$C$379:$C$383</c:f>
              <c:strCache>
                <c:ptCount val="5"/>
                <c:pt idx="0">
                  <c:v>Difficulty finding a partner</c:v>
                </c:pt>
                <c:pt idx="1">
                  <c:v>Employment / Financial difficulty</c:v>
                </c:pt>
                <c:pt idx="2">
                  <c:v>Inability to get adequate health care</c:v>
                </c:pt>
                <c:pt idx="3">
                  <c:v>Inability to get adequate social care</c:v>
                </c:pt>
                <c:pt idx="4">
                  <c:v>Inability to care for myself / difficulty with daily tasks</c:v>
                </c:pt>
              </c:strCache>
            </c:strRef>
          </c:cat>
          <c:val>
            <c:numRef>
              <c:f>data!$E$379:$E$383</c:f>
              <c:numCache>
                <c:formatCode>General</c:formatCode>
                <c:ptCount val="5"/>
                <c:pt idx="1">
                  <c:v>3.0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73-4096-84ED-F3BE5E0E8922}"/>
            </c:ext>
          </c:extLst>
        </c:ser>
        <c:ser>
          <c:idx val="2"/>
          <c:order val="2"/>
          <c:tx>
            <c:strRef>
              <c:f>data!$F$378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data!$C$379:$C$383</c:f>
              <c:strCache>
                <c:ptCount val="5"/>
                <c:pt idx="0">
                  <c:v>Difficulty finding a partner</c:v>
                </c:pt>
                <c:pt idx="1">
                  <c:v>Employment / Financial difficulty</c:v>
                </c:pt>
                <c:pt idx="2">
                  <c:v>Inability to get adequate health care</c:v>
                </c:pt>
                <c:pt idx="3">
                  <c:v>Inability to get adequate social care</c:v>
                </c:pt>
                <c:pt idx="4">
                  <c:v>Inability to care for myself / difficulty with daily tasks</c:v>
                </c:pt>
              </c:strCache>
            </c:strRef>
          </c:cat>
          <c:val>
            <c:numRef>
              <c:f>data!$F$379:$F$383</c:f>
              <c:numCache>
                <c:formatCode>General</c:formatCode>
                <c:ptCount val="5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3.0</c:v>
                </c:pt>
                <c:pt idx="4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73-4096-84ED-F3BE5E0E8922}"/>
            </c:ext>
          </c:extLst>
        </c:ser>
        <c:ser>
          <c:idx val="3"/>
          <c:order val="3"/>
          <c:tx>
            <c:strRef>
              <c:f>data!$G$378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data!$C$379:$C$383</c:f>
              <c:strCache>
                <c:ptCount val="5"/>
                <c:pt idx="0">
                  <c:v>Difficulty finding a partner</c:v>
                </c:pt>
                <c:pt idx="1">
                  <c:v>Employment / Financial difficulty</c:v>
                </c:pt>
                <c:pt idx="2">
                  <c:v>Inability to get adequate health care</c:v>
                </c:pt>
                <c:pt idx="3">
                  <c:v>Inability to get adequate social care</c:v>
                </c:pt>
                <c:pt idx="4">
                  <c:v>Inability to care for myself / difficulty with daily tasks</c:v>
                </c:pt>
              </c:strCache>
            </c:strRef>
          </c:cat>
          <c:val>
            <c:numRef>
              <c:f>data!$G$379:$G$383</c:f>
              <c:numCache>
                <c:formatCode>General</c:formatCode>
                <c:ptCount val="5"/>
                <c:pt idx="1">
                  <c:v>1.0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73-4096-84ED-F3BE5E0E8922}"/>
            </c:ext>
          </c:extLst>
        </c:ser>
        <c:ser>
          <c:idx val="4"/>
          <c:order val="4"/>
          <c:tx>
            <c:strRef>
              <c:f>data!$H$378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data!$C$379:$C$383</c:f>
              <c:strCache>
                <c:ptCount val="5"/>
                <c:pt idx="0">
                  <c:v>Difficulty finding a partner</c:v>
                </c:pt>
                <c:pt idx="1">
                  <c:v>Employment / Financial difficulty</c:v>
                </c:pt>
                <c:pt idx="2">
                  <c:v>Inability to get adequate health care</c:v>
                </c:pt>
                <c:pt idx="3">
                  <c:v>Inability to get adequate social care</c:v>
                </c:pt>
                <c:pt idx="4">
                  <c:v>Inability to care for myself / difficulty with daily tasks</c:v>
                </c:pt>
              </c:strCache>
            </c:strRef>
          </c:cat>
          <c:val>
            <c:numRef>
              <c:f>data!$H$379:$H$383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4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73-4096-84ED-F3BE5E0E8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074328"/>
        <c:axId val="-2114070456"/>
        <c:axId val="0"/>
      </c:bar3DChart>
      <c:catAx>
        <c:axId val="-211407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070456"/>
        <c:crosses val="autoZero"/>
        <c:auto val="1"/>
        <c:lblAlgn val="ctr"/>
        <c:lblOffset val="100"/>
        <c:noMultiLvlLbl val="0"/>
      </c:catAx>
      <c:valAx>
        <c:axId val="-2114070456"/>
        <c:scaling>
          <c:orientation val="minMax"/>
          <c:max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07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any of the following concerns about growing older with HIV? (2/3) 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data!$D$378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data!$C$384:$C$388</c:f>
              <c:strCache>
                <c:ptCount val="5"/>
                <c:pt idx="0">
                  <c:v>Loneliness</c:v>
                </c:pt>
                <c:pt idx="1">
                  <c:v>Managing multiple health conditions</c:v>
                </c:pt>
                <c:pt idx="2">
                  <c:v>Mental health issues or depression</c:v>
                </c:pt>
                <c:pt idx="3">
                  <c:v>Memory loss</c:v>
                </c:pt>
                <c:pt idx="4">
                  <c:v>Menopause </c:v>
                </c:pt>
              </c:strCache>
            </c:strRef>
          </c:cat>
          <c:val>
            <c:numRef>
              <c:f>data!$D$384:$D$388</c:f>
              <c:numCache>
                <c:formatCode>General</c:formatCode>
                <c:ptCount val="5"/>
                <c:pt idx="0">
                  <c:v>5.0</c:v>
                </c:pt>
                <c:pt idx="1">
                  <c:v>8.0</c:v>
                </c:pt>
                <c:pt idx="2">
                  <c:v>5.0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73-4CF3-81C7-24EB9DB049AF}"/>
            </c:ext>
          </c:extLst>
        </c:ser>
        <c:ser>
          <c:idx val="1"/>
          <c:order val="1"/>
          <c:tx>
            <c:strRef>
              <c:f>data!$E$378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data!$C$384:$C$388</c:f>
              <c:strCache>
                <c:ptCount val="5"/>
                <c:pt idx="0">
                  <c:v>Loneliness</c:v>
                </c:pt>
                <c:pt idx="1">
                  <c:v>Managing multiple health conditions</c:v>
                </c:pt>
                <c:pt idx="2">
                  <c:v>Mental health issues or depression</c:v>
                </c:pt>
                <c:pt idx="3">
                  <c:v>Memory loss</c:v>
                </c:pt>
                <c:pt idx="4">
                  <c:v>Menopause </c:v>
                </c:pt>
              </c:strCache>
            </c:strRef>
          </c:cat>
          <c:val>
            <c:numRef>
              <c:f>data!$E$384:$E$388</c:f>
              <c:numCache>
                <c:formatCode>General</c:formatCode>
                <c:ptCount val="5"/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73-4CF3-81C7-24EB9DB049AF}"/>
            </c:ext>
          </c:extLst>
        </c:ser>
        <c:ser>
          <c:idx val="2"/>
          <c:order val="2"/>
          <c:tx>
            <c:strRef>
              <c:f>data!$F$378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data!$C$384:$C$388</c:f>
              <c:strCache>
                <c:ptCount val="5"/>
                <c:pt idx="0">
                  <c:v>Loneliness</c:v>
                </c:pt>
                <c:pt idx="1">
                  <c:v>Managing multiple health conditions</c:v>
                </c:pt>
                <c:pt idx="2">
                  <c:v>Mental health issues or depression</c:v>
                </c:pt>
                <c:pt idx="3">
                  <c:v>Memory loss</c:v>
                </c:pt>
                <c:pt idx="4">
                  <c:v>Menopause </c:v>
                </c:pt>
              </c:strCache>
            </c:strRef>
          </c:cat>
          <c:val>
            <c:numRef>
              <c:f>data!$F$384:$F$388</c:f>
              <c:numCache>
                <c:formatCode>General</c:formatCode>
                <c:ptCount val="5"/>
                <c:pt idx="0">
                  <c:v>1.0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73-4CF3-81C7-24EB9DB049AF}"/>
            </c:ext>
          </c:extLst>
        </c:ser>
        <c:ser>
          <c:idx val="3"/>
          <c:order val="3"/>
          <c:tx>
            <c:strRef>
              <c:f>data!$G$378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data!$C$384:$C$388</c:f>
              <c:strCache>
                <c:ptCount val="5"/>
                <c:pt idx="0">
                  <c:v>Loneliness</c:v>
                </c:pt>
                <c:pt idx="1">
                  <c:v>Managing multiple health conditions</c:v>
                </c:pt>
                <c:pt idx="2">
                  <c:v>Mental health issues or depression</c:v>
                </c:pt>
                <c:pt idx="3">
                  <c:v>Memory loss</c:v>
                </c:pt>
                <c:pt idx="4">
                  <c:v>Menopause </c:v>
                </c:pt>
              </c:strCache>
            </c:strRef>
          </c:cat>
          <c:val>
            <c:numRef>
              <c:f>data!$G$384:$G$388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73-4CF3-81C7-24EB9DB049AF}"/>
            </c:ext>
          </c:extLst>
        </c:ser>
        <c:ser>
          <c:idx val="4"/>
          <c:order val="4"/>
          <c:tx>
            <c:strRef>
              <c:f>data!$H$378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data!$C$384:$C$388</c:f>
              <c:strCache>
                <c:ptCount val="5"/>
                <c:pt idx="0">
                  <c:v>Loneliness</c:v>
                </c:pt>
                <c:pt idx="1">
                  <c:v>Managing multiple health conditions</c:v>
                </c:pt>
                <c:pt idx="2">
                  <c:v>Mental health issues or depression</c:v>
                </c:pt>
                <c:pt idx="3">
                  <c:v>Memory loss</c:v>
                </c:pt>
                <c:pt idx="4">
                  <c:v>Menopause </c:v>
                </c:pt>
              </c:strCache>
            </c:strRef>
          </c:cat>
          <c:val>
            <c:numRef>
              <c:f>data!$H$384:$H$388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73-4CF3-81C7-24EB9DB04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012344"/>
        <c:axId val="-2114008408"/>
        <c:axId val="0"/>
      </c:bar3DChart>
      <c:catAx>
        <c:axId val="-211401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008408"/>
        <c:crosses val="autoZero"/>
        <c:auto val="1"/>
        <c:lblAlgn val="ctr"/>
        <c:lblOffset val="100"/>
        <c:noMultiLvlLbl val="0"/>
      </c:catAx>
      <c:valAx>
        <c:axId val="-2114008408"/>
        <c:scaling>
          <c:orientation val="minMax"/>
          <c:max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01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any of the following concerns about growing older with HIV? (3/3) 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data!$D$378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data!$C$389:$C$392</c:f>
              <c:strCache>
                <c:ptCount val="4"/>
                <c:pt idx="0">
                  <c:v>Social stigma and discrimination </c:v>
                </c:pt>
                <c:pt idx="1">
                  <c:v>Uncertainty of impact of living with HIV in the long term</c:v>
                </c:pt>
                <c:pt idx="2">
                  <c:v>Uncertainty of the impact of taking ART long term</c:v>
                </c:pt>
                <c:pt idx="3">
                  <c:v>Other</c:v>
                </c:pt>
              </c:strCache>
            </c:strRef>
          </c:cat>
          <c:val>
            <c:numRef>
              <c:f>data!$D$389:$D$392</c:f>
              <c:numCache>
                <c:formatCode>General</c:formatCode>
                <c:ptCount val="4"/>
                <c:pt idx="0">
                  <c:v>3.0</c:v>
                </c:pt>
                <c:pt idx="1">
                  <c:v>6.0</c:v>
                </c:pt>
                <c:pt idx="2">
                  <c:v>7.0</c:v>
                </c:pt>
                <c:pt idx="3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B2-41FB-B0BD-E72BDB17346E}"/>
            </c:ext>
          </c:extLst>
        </c:ser>
        <c:ser>
          <c:idx val="1"/>
          <c:order val="1"/>
          <c:tx>
            <c:strRef>
              <c:f>data!$E$378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data!$C$389:$C$392</c:f>
              <c:strCache>
                <c:ptCount val="4"/>
                <c:pt idx="0">
                  <c:v>Social stigma and discrimination </c:v>
                </c:pt>
                <c:pt idx="1">
                  <c:v>Uncertainty of impact of living with HIV in the long term</c:v>
                </c:pt>
                <c:pt idx="2">
                  <c:v>Uncertainty of the impact of taking ART long term</c:v>
                </c:pt>
                <c:pt idx="3">
                  <c:v>Other</c:v>
                </c:pt>
              </c:strCache>
            </c:strRef>
          </c:cat>
          <c:val>
            <c:numRef>
              <c:f>data!$E$389:$E$392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B2-41FB-B0BD-E72BDB17346E}"/>
            </c:ext>
          </c:extLst>
        </c:ser>
        <c:ser>
          <c:idx val="2"/>
          <c:order val="2"/>
          <c:tx>
            <c:strRef>
              <c:f>data!$F$378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data!$C$389:$C$392</c:f>
              <c:strCache>
                <c:ptCount val="4"/>
                <c:pt idx="0">
                  <c:v>Social stigma and discrimination </c:v>
                </c:pt>
                <c:pt idx="1">
                  <c:v>Uncertainty of impact of living with HIV in the long term</c:v>
                </c:pt>
                <c:pt idx="2">
                  <c:v>Uncertainty of the impact of taking ART long term</c:v>
                </c:pt>
                <c:pt idx="3">
                  <c:v>Other</c:v>
                </c:pt>
              </c:strCache>
            </c:strRef>
          </c:cat>
          <c:val>
            <c:numRef>
              <c:f>data!$F$389:$F$392</c:f>
              <c:numCache>
                <c:formatCode>General</c:formatCode>
                <c:ptCount val="4"/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B2-41FB-B0BD-E72BDB17346E}"/>
            </c:ext>
          </c:extLst>
        </c:ser>
        <c:ser>
          <c:idx val="3"/>
          <c:order val="3"/>
          <c:tx>
            <c:strRef>
              <c:f>data!$G$378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data!$C$389:$C$392</c:f>
              <c:strCache>
                <c:ptCount val="4"/>
                <c:pt idx="0">
                  <c:v>Social stigma and discrimination </c:v>
                </c:pt>
                <c:pt idx="1">
                  <c:v>Uncertainty of impact of living with HIV in the long term</c:v>
                </c:pt>
                <c:pt idx="2">
                  <c:v>Uncertainty of the impact of taking ART long term</c:v>
                </c:pt>
                <c:pt idx="3">
                  <c:v>Other</c:v>
                </c:pt>
              </c:strCache>
            </c:strRef>
          </c:cat>
          <c:val>
            <c:numRef>
              <c:f>data!$G$389:$G$392</c:f>
              <c:numCache>
                <c:formatCode>General</c:formatCode>
                <c:ptCount val="4"/>
                <c:pt idx="1">
                  <c:v>2.0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B2-41FB-B0BD-E72BDB17346E}"/>
            </c:ext>
          </c:extLst>
        </c:ser>
        <c:ser>
          <c:idx val="4"/>
          <c:order val="4"/>
          <c:tx>
            <c:strRef>
              <c:f>data!$H$378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data!$C$389:$C$392</c:f>
              <c:strCache>
                <c:ptCount val="4"/>
                <c:pt idx="0">
                  <c:v>Social stigma and discrimination </c:v>
                </c:pt>
                <c:pt idx="1">
                  <c:v>Uncertainty of impact of living with HIV in the long term</c:v>
                </c:pt>
                <c:pt idx="2">
                  <c:v>Uncertainty of the impact of taking ART long term</c:v>
                </c:pt>
                <c:pt idx="3">
                  <c:v>Other</c:v>
                </c:pt>
              </c:strCache>
            </c:strRef>
          </c:cat>
          <c:val>
            <c:numRef>
              <c:f>data!$H$389:$H$392</c:f>
              <c:numCache>
                <c:formatCode>General</c:formatCode>
                <c:ptCount val="4"/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B2-41FB-B0BD-E72BDB173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3985928"/>
        <c:axId val="-2113982056"/>
        <c:axId val="0"/>
      </c:bar3DChart>
      <c:catAx>
        <c:axId val="-211398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3982056"/>
        <c:crosses val="autoZero"/>
        <c:auto val="1"/>
        <c:lblAlgn val="ctr"/>
        <c:lblOffset val="100"/>
        <c:noMultiLvlLbl val="0"/>
      </c:catAx>
      <c:valAx>
        <c:axId val="-2113982056"/>
        <c:scaling>
          <c:orientation val="minMax"/>
          <c:max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398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types of support would you most like to receive as you grow older with HIV?  (1/2)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data!$D$395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data!$C$396:$C$400</c:f>
              <c:strCache>
                <c:ptCount val="5"/>
                <c:pt idx="0">
                  <c:v>Counselling / emotional support</c:v>
                </c:pt>
                <c:pt idx="1">
                  <c:v>Employment advice</c:v>
                </c:pt>
                <c:pt idx="2">
                  <c:v>Housing advice and support</c:v>
                </c:pt>
                <c:pt idx="3">
                  <c:v>Information about health and treatment issues for older people living with HIV</c:v>
                </c:pt>
                <c:pt idx="4">
                  <c:v>Physical therapy</c:v>
                </c:pt>
              </c:strCache>
            </c:strRef>
          </c:cat>
          <c:val>
            <c:numRef>
              <c:f>data!$D$396:$D$400</c:f>
              <c:numCache>
                <c:formatCode>General</c:formatCode>
                <c:ptCount val="5"/>
                <c:pt idx="0">
                  <c:v>10.0</c:v>
                </c:pt>
                <c:pt idx="1">
                  <c:v>5.0</c:v>
                </c:pt>
                <c:pt idx="2">
                  <c:v>3.0</c:v>
                </c:pt>
                <c:pt idx="3">
                  <c:v>11.0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1F-4669-9B73-ED4FF959B17D}"/>
            </c:ext>
          </c:extLst>
        </c:ser>
        <c:ser>
          <c:idx val="1"/>
          <c:order val="1"/>
          <c:tx>
            <c:strRef>
              <c:f>data!$E$395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data!$C$396:$C$400</c:f>
              <c:strCache>
                <c:ptCount val="5"/>
                <c:pt idx="0">
                  <c:v>Counselling / emotional support</c:v>
                </c:pt>
                <c:pt idx="1">
                  <c:v>Employment advice</c:v>
                </c:pt>
                <c:pt idx="2">
                  <c:v>Housing advice and support</c:v>
                </c:pt>
                <c:pt idx="3">
                  <c:v>Information about health and treatment issues for older people living with HIV</c:v>
                </c:pt>
                <c:pt idx="4">
                  <c:v>Physical therapy</c:v>
                </c:pt>
              </c:strCache>
            </c:strRef>
          </c:cat>
          <c:val>
            <c:numRef>
              <c:f>data!$E$396:$E$400</c:f>
              <c:numCache>
                <c:formatCode>General</c:formatCode>
                <c:ptCount val="5"/>
                <c:pt idx="0">
                  <c:v>3.0</c:v>
                </c:pt>
                <c:pt idx="1">
                  <c:v>2.0</c:v>
                </c:pt>
                <c:pt idx="2">
                  <c:v>3.0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1F-4669-9B73-ED4FF959B17D}"/>
            </c:ext>
          </c:extLst>
        </c:ser>
        <c:ser>
          <c:idx val="2"/>
          <c:order val="2"/>
          <c:tx>
            <c:strRef>
              <c:f>data!$F$395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data!$C$396:$C$400</c:f>
              <c:strCache>
                <c:ptCount val="5"/>
                <c:pt idx="0">
                  <c:v>Counselling / emotional support</c:v>
                </c:pt>
                <c:pt idx="1">
                  <c:v>Employment advice</c:v>
                </c:pt>
                <c:pt idx="2">
                  <c:v>Housing advice and support</c:v>
                </c:pt>
                <c:pt idx="3">
                  <c:v>Information about health and treatment issues for older people living with HIV</c:v>
                </c:pt>
                <c:pt idx="4">
                  <c:v>Physical therapy</c:v>
                </c:pt>
              </c:strCache>
            </c:strRef>
          </c:cat>
          <c:val>
            <c:numRef>
              <c:f>data!$F$396:$F$400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1.0</c:v>
                </c:pt>
                <c:pt idx="3">
                  <c:v>2.0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1F-4669-9B73-ED4FF959B17D}"/>
            </c:ext>
          </c:extLst>
        </c:ser>
        <c:ser>
          <c:idx val="3"/>
          <c:order val="3"/>
          <c:tx>
            <c:strRef>
              <c:f>data!$G$395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data!$C$396:$C$400</c:f>
              <c:strCache>
                <c:ptCount val="5"/>
                <c:pt idx="0">
                  <c:v>Counselling / emotional support</c:v>
                </c:pt>
                <c:pt idx="1">
                  <c:v>Employment advice</c:v>
                </c:pt>
                <c:pt idx="2">
                  <c:v>Housing advice and support</c:v>
                </c:pt>
                <c:pt idx="3">
                  <c:v>Information about health and treatment issues for older people living with HIV</c:v>
                </c:pt>
                <c:pt idx="4">
                  <c:v>Physical therapy</c:v>
                </c:pt>
              </c:strCache>
            </c:strRef>
          </c:cat>
          <c:val>
            <c:numRef>
              <c:f>data!$G$396:$G$400</c:f>
              <c:numCache>
                <c:formatCode>General</c:formatCode>
                <c:ptCount val="5"/>
                <c:pt idx="0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1F-4669-9B73-ED4FF959B17D}"/>
            </c:ext>
          </c:extLst>
        </c:ser>
        <c:ser>
          <c:idx val="4"/>
          <c:order val="4"/>
          <c:tx>
            <c:strRef>
              <c:f>data!$H$395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data!$C$396:$C$400</c:f>
              <c:strCache>
                <c:ptCount val="5"/>
                <c:pt idx="0">
                  <c:v>Counselling / emotional support</c:v>
                </c:pt>
                <c:pt idx="1">
                  <c:v>Employment advice</c:v>
                </c:pt>
                <c:pt idx="2">
                  <c:v>Housing advice and support</c:v>
                </c:pt>
                <c:pt idx="3">
                  <c:v>Information about health and treatment issues for older people living with HIV</c:v>
                </c:pt>
                <c:pt idx="4">
                  <c:v>Physical therapy</c:v>
                </c:pt>
              </c:strCache>
            </c:strRef>
          </c:cat>
          <c:val>
            <c:numRef>
              <c:f>data!$H$396:$H$400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1F-4669-9B73-ED4FF959B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704840"/>
        <c:axId val="-2114708792"/>
        <c:axId val="0"/>
      </c:bar3DChart>
      <c:catAx>
        <c:axId val="-211470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708792"/>
        <c:crosses val="autoZero"/>
        <c:auto val="1"/>
        <c:lblAlgn val="ctr"/>
        <c:lblOffset val="100"/>
        <c:noMultiLvlLbl val="0"/>
      </c:catAx>
      <c:valAx>
        <c:axId val="-211470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70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consider yourself to have a disability?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65-4D6E-8BCE-DED0878FC6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65-4D6E-8BCE-DED0878FC6AB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data!$C$42:$C$43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data!$D$42:$D$43</c:f>
              <c:numCache>
                <c:formatCode>0</c:formatCode>
                <c:ptCount val="2"/>
                <c:pt idx="0">
                  <c:v>10.0</c:v>
                </c:pt>
                <c:pt idx="1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65-4D6E-8BCE-DED0878FC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would you rate your current wellbeing?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AA-4958-8997-FC9EB23D4A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AA-4958-8997-FC9EB23D4A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AA-4958-8997-FC9EB23D4A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AA-4958-8997-FC9EB23D4A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AA-4958-8997-FC9EB23D4AC9}"/>
              </c:ext>
            </c:extLst>
          </c:dPt>
          <c:dLbls>
            <c:dLbl>
              <c:idx val="0"/>
              <c:layout>
                <c:manualLayout>
                  <c:x val="0.00955974831946292"/>
                  <c:y val="-0.0313617622906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AA-4958-8997-FC9EB23D4AC9}"/>
                </c:ext>
              </c:extLst>
            </c:dLbl>
            <c:dLbl>
              <c:idx val="1"/>
              <c:layout>
                <c:manualLayout>
                  <c:x val="0.0122911049821666"/>
                  <c:y val="-0.0229986256798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AA-4958-8997-FC9EB23D4AC9}"/>
                </c:ext>
              </c:extLst>
            </c:dLbl>
            <c:dLbl>
              <c:idx val="2"/>
              <c:layout>
                <c:manualLayout>
                  <c:x val="0.00819406998811107"/>
                  <c:y val="-0.0313617622906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AA-4958-8997-FC9EB23D4AC9}"/>
                </c:ext>
              </c:extLst>
            </c:dLbl>
            <c:dLbl>
              <c:idx val="3"/>
              <c:layout>
                <c:manualLayout>
                  <c:x val="0.00955974831946282"/>
                  <c:y val="-0.0250894098325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8AA-4958-8997-FC9EB23D4AC9}"/>
                </c:ext>
              </c:extLst>
            </c:dLbl>
            <c:dLbl>
              <c:idx val="4"/>
              <c:layout>
                <c:manualLayout>
                  <c:x val="0.00819406998811097"/>
                  <c:y val="-0.0292709781379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8AA-4958-8997-FC9EB23D4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data!$C$46:$C$50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Fair</c:v>
                </c:pt>
                <c:pt idx="3">
                  <c:v>Bad</c:v>
                </c:pt>
                <c:pt idx="4">
                  <c:v>Very bad</c:v>
                </c:pt>
              </c:strCache>
            </c:strRef>
          </c:cat>
          <c:val>
            <c:numRef>
              <c:f>data!$D$46:$D$50</c:f>
              <c:numCache>
                <c:formatCode>0.0%</c:formatCode>
                <c:ptCount val="5"/>
                <c:pt idx="0">
                  <c:v>0.333</c:v>
                </c:pt>
                <c:pt idx="1">
                  <c:v>0.238</c:v>
                </c:pt>
                <c:pt idx="2">
                  <c:v>0.095</c:v>
                </c:pt>
                <c:pt idx="3">
                  <c:v>0.238</c:v>
                </c:pt>
                <c:pt idx="4">
                  <c:v>0.095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8AA-4958-8997-FC9EB23D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04855288"/>
        <c:axId val="-2104851672"/>
        <c:axId val="0"/>
      </c:bar3DChart>
      <c:catAx>
        <c:axId val="-210485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4851672"/>
        <c:crosses val="autoZero"/>
        <c:auto val="1"/>
        <c:lblAlgn val="ctr"/>
        <c:lblOffset val="100"/>
        <c:noMultiLvlLbl val="0"/>
      </c:catAx>
      <c:valAx>
        <c:axId val="-210485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485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currently affected by any of the following health conditions, in addition to HIV? (multiple responses)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D2-4048-921F-F365F99677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D2-4048-921F-F365F99677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D2-4048-921F-F365F99677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D2-4048-921F-F365F99677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D2-4048-921F-F365F99677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D2-4048-921F-F365F99677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D2-4048-921F-F365F99677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D2-4048-921F-F365F99677F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D2-4048-921F-F365F99677F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CD2-4048-921F-F365F99677F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CD2-4048-921F-F365F99677F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CD2-4048-921F-F365F99677F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CD2-4048-921F-F365F99677F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CD2-4048-921F-F365F99677F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CD2-4048-921F-F365F99677F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CD2-4048-921F-F365F99677F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CD2-4048-921F-F365F99677F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CD2-4048-921F-F365F99677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data!$C$76:$C$93</c:f>
              <c:strCache>
                <c:ptCount val="18"/>
                <c:pt idx="0">
                  <c:v>Diabetes</c:v>
                </c:pt>
                <c:pt idx="1">
                  <c:v>High blood pressure</c:v>
                </c:pt>
                <c:pt idx="2">
                  <c:v>High cholesterol</c:v>
                </c:pt>
                <c:pt idx="3">
                  <c:v>Arthritis</c:v>
                </c:pt>
                <c:pt idx="4">
                  <c:v>Heart disease</c:v>
                </c:pt>
                <c:pt idx="5">
                  <c:v>Hepatitis B</c:v>
                </c:pt>
                <c:pt idx="6">
                  <c:v>Hepatitis C</c:v>
                </c:pt>
                <c:pt idx="7">
                  <c:v>Dementia</c:v>
                </c:pt>
                <c:pt idx="8">
                  <c:v>Neurological condition</c:v>
                </c:pt>
                <c:pt idx="9">
                  <c:v>Cancer</c:v>
                </c:pt>
                <c:pt idx="10">
                  <c:v>Anxiety</c:v>
                </c:pt>
                <c:pt idx="11">
                  <c:v>Depression</c:v>
                </c:pt>
                <c:pt idx="12">
                  <c:v>Psychosis</c:v>
                </c:pt>
                <c:pt idx="13">
                  <c:v>Other mental health condition</c:v>
                </c:pt>
                <c:pt idx="14">
                  <c:v>Kidney disease</c:v>
                </c:pt>
                <c:pt idx="15">
                  <c:v>Reduced mobility</c:v>
                </c:pt>
                <c:pt idx="16">
                  <c:v>Osteoporosis</c:v>
                </c:pt>
                <c:pt idx="17">
                  <c:v>None</c:v>
                </c:pt>
              </c:strCache>
            </c:strRef>
          </c:cat>
          <c:val>
            <c:numRef>
              <c:f>data!$D$76:$D$93</c:f>
              <c:numCache>
                <c:formatCode>0.0%</c:formatCode>
                <c:ptCount val="18"/>
                <c:pt idx="0">
                  <c:v>0.409090909090909</c:v>
                </c:pt>
                <c:pt idx="1">
                  <c:v>0.454545454545454</c:v>
                </c:pt>
                <c:pt idx="2">
                  <c:v>0.363636363636364</c:v>
                </c:pt>
                <c:pt idx="3">
                  <c:v>0.181818181818182</c:v>
                </c:pt>
                <c:pt idx="4">
                  <c:v>0.181818181818182</c:v>
                </c:pt>
                <c:pt idx="5">
                  <c:v>0.0909090909090909</c:v>
                </c:pt>
                <c:pt idx="6">
                  <c:v>0.0909090909090909</c:v>
                </c:pt>
                <c:pt idx="7">
                  <c:v>0.0454545454545455</c:v>
                </c:pt>
                <c:pt idx="8">
                  <c:v>0.227272727272727</c:v>
                </c:pt>
                <c:pt idx="9">
                  <c:v>0.0909090909090909</c:v>
                </c:pt>
                <c:pt idx="10">
                  <c:v>0.272727272727273</c:v>
                </c:pt>
                <c:pt idx="11">
                  <c:v>0.272727272727273</c:v>
                </c:pt>
                <c:pt idx="12">
                  <c:v>0.0454545454545455</c:v>
                </c:pt>
                <c:pt idx="13">
                  <c:v>0.136363636363636</c:v>
                </c:pt>
                <c:pt idx="14">
                  <c:v>0.136363636363636</c:v>
                </c:pt>
                <c:pt idx="15">
                  <c:v>0.136363636363636</c:v>
                </c:pt>
                <c:pt idx="16">
                  <c:v>0.0909090909090909</c:v>
                </c:pt>
                <c:pt idx="17">
                  <c:v>0.0909090909090909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9CD2-4048-921F-F365F9967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05360504"/>
        <c:axId val="-2105363992"/>
        <c:axId val="0"/>
      </c:bar3DChart>
      <c:catAx>
        <c:axId val="-210536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5363992"/>
        <c:crosses val="autoZero"/>
        <c:auto val="1"/>
        <c:lblAlgn val="ctr"/>
        <c:lblOffset val="100"/>
        <c:noMultiLvlLbl val="0"/>
      </c:catAx>
      <c:valAx>
        <c:axId val="-210536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536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you started or gone through the menopause?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20-4412-98A1-4A4142CE6B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20-4412-98A1-4A4142CE6B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20-4412-98A1-4A4142CE6BE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data!$C$97:$C$99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applicable </c:v>
                </c:pt>
              </c:strCache>
            </c:strRef>
          </c:cat>
          <c:val>
            <c:numRef>
              <c:f>data!$D$97:$D$99</c:f>
              <c:numCache>
                <c:formatCode>General</c:formatCode>
                <c:ptCount val="3"/>
                <c:pt idx="0">
                  <c:v>4.0</c:v>
                </c:pt>
                <c:pt idx="1">
                  <c:v>3.0</c:v>
                </c:pt>
                <c:pt idx="2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20-4412-98A1-4A4142CE6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past week, how able have you been to complete the following tasks without any assistance?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data!$D$127</c:f>
              <c:strCache>
                <c:ptCount val="1"/>
                <c:pt idx="0">
                  <c:v>I can do this fine myself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data!$C$128:$C$132</c:f>
              <c:strCache>
                <c:ptCount val="5"/>
                <c:pt idx="0">
                  <c:v>Food shopping</c:v>
                </c:pt>
                <c:pt idx="1">
                  <c:v>Household tasks (i.e. cleaning, cloths washing)</c:v>
                </c:pt>
                <c:pt idx="2">
                  <c:v>Moving around your home</c:v>
                </c:pt>
                <c:pt idx="3">
                  <c:v>Getting yourself out of bed</c:v>
                </c:pt>
                <c:pt idx="4">
                  <c:v>Washing and dressing</c:v>
                </c:pt>
              </c:strCache>
            </c:strRef>
          </c:cat>
          <c:val>
            <c:numRef>
              <c:f>data!$D$128:$D$132</c:f>
              <c:numCache>
                <c:formatCode>General</c:formatCode>
                <c:ptCount val="5"/>
                <c:pt idx="0">
                  <c:v>8.0</c:v>
                </c:pt>
                <c:pt idx="1">
                  <c:v>8.0</c:v>
                </c:pt>
                <c:pt idx="2">
                  <c:v>11.0</c:v>
                </c:pt>
                <c:pt idx="3">
                  <c:v>13.0</c:v>
                </c:pt>
                <c:pt idx="4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6-4EF4-889C-8DE9F5E4253A}"/>
            </c:ext>
          </c:extLst>
        </c:ser>
        <c:ser>
          <c:idx val="1"/>
          <c:order val="1"/>
          <c:tx>
            <c:strRef>
              <c:f>data!$E$127</c:f>
              <c:strCache>
                <c:ptCount val="1"/>
                <c:pt idx="0">
                  <c:v>I can do this myself, but with difficulty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data!$C$128:$C$132</c:f>
              <c:strCache>
                <c:ptCount val="5"/>
                <c:pt idx="0">
                  <c:v>Food shopping</c:v>
                </c:pt>
                <c:pt idx="1">
                  <c:v>Household tasks (i.e. cleaning, cloths washing)</c:v>
                </c:pt>
                <c:pt idx="2">
                  <c:v>Moving around your home</c:v>
                </c:pt>
                <c:pt idx="3">
                  <c:v>Getting yourself out of bed</c:v>
                </c:pt>
                <c:pt idx="4">
                  <c:v>Washing and dressing</c:v>
                </c:pt>
              </c:strCache>
            </c:strRef>
          </c:cat>
          <c:val>
            <c:numRef>
              <c:f>data!$E$128:$E$132</c:f>
              <c:numCache>
                <c:formatCode>General</c:formatCode>
                <c:ptCount val="5"/>
                <c:pt idx="0">
                  <c:v>7.0</c:v>
                </c:pt>
                <c:pt idx="1">
                  <c:v>5.0</c:v>
                </c:pt>
                <c:pt idx="2">
                  <c:v>8.0</c:v>
                </c:pt>
                <c:pt idx="3">
                  <c:v>6.0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56-4EF4-889C-8DE9F5E4253A}"/>
            </c:ext>
          </c:extLst>
        </c:ser>
        <c:ser>
          <c:idx val="2"/>
          <c:order val="2"/>
          <c:tx>
            <c:strRef>
              <c:f>data!$F$127</c:f>
              <c:strCache>
                <c:ptCount val="1"/>
                <c:pt idx="0">
                  <c:v>I cannot do this by myself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data!$C$128:$C$132</c:f>
              <c:strCache>
                <c:ptCount val="5"/>
                <c:pt idx="0">
                  <c:v>Food shopping</c:v>
                </c:pt>
                <c:pt idx="1">
                  <c:v>Household tasks (i.e. cleaning, cloths washing)</c:v>
                </c:pt>
                <c:pt idx="2">
                  <c:v>Moving around your home</c:v>
                </c:pt>
                <c:pt idx="3">
                  <c:v>Getting yourself out of bed</c:v>
                </c:pt>
                <c:pt idx="4">
                  <c:v>Washing and dressing</c:v>
                </c:pt>
              </c:strCache>
            </c:strRef>
          </c:cat>
          <c:val>
            <c:numRef>
              <c:f>data!$F$128:$F$132</c:f>
              <c:numCache>
                <c:formatCode>General</c:formatCode>
                <c:ptCount val="5"/>
                <c:pt idx="0">
                  <c:v>4.0</c:v>
                </c:pt>
                <c:pt idx="1">
                  <c:v>6.0</c:v>
                </c:pt>
                <c:pt idx="2">
                  <c:v>0.0</c:v>
                </c:pt>
                <c:pt idx="3">
                  <c:v>0.0</c:v>
                </c:pt>
                <c:pt idx="4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56-4EF4-889C-8DE9F5E4253A}"/>
            </c:ext>
          </c:extLst>
        </c:ser>
        <c:ser>
          <c:idx val="3"/>
          <c:order val="3"/>
          <c:tx>
            <c:strRef>
              <c:f>data!$G$127</c:f>
              <c:strCache>
                <c:ptCount val="1"/>
                <c:pt idx="0">
                  <c:v>It depends…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data!$C$128:$C$132</c:f>
              <c:strCache>
                <c:ptCount val="5"/>
                <c:pt idx="0">
                  <c:v>Food shopping</c:v>
                </c:pt>
                <c:pt idx="1">
                  <c:v>Household tasks (i.e. cleaning, cloths washing)</c:v>
                </c:pt>
                <c:pt idx="2">
                  <c:v>Moving around your home</c:v>
                </c:pt>
                <c:pt idx="3">
                  <c:v>Getting yourself out of bed</c:v>
                </c:pt>
                <c:pt idx="4">
                  <c:v>Washing and dressing</c:v>
                </c:pt>
              </c:strCache>
            </c:strRef>
          </c:cat>
          <c:val>
            <c:numRef>
              <c:f>data!$G$128:$G$132</c:f>
              <c:numCache>
                <c:formatCode>General</c:formatCode>
                <c:ptCount val="5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56-4EF4-889C-8DE9F5E42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4908328"/>
        <c:axId val="2144695736"/>
        <c:axId val="0"/>
      </c:bar3DChart>
      <c:catAx>
        <c:axId val="2144908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4695736"/>
        <c:crosses val="autoZero"/>
        <c:auto val="1"/>
        <c:lblAlgn val="ctr"/>
        <c:lblOffset val="100"/>
        <c:noMultiLvlLbl val="0"/>
      </c:catAx>
      <c:valAx>
        <c:axId val="21446957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490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have difficulty with any of these tasks, who is available to help you? (multiple responses)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76-4756-ACA5-286F20FD1E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76-4756-ACA5-286F20FD1E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76-4756-ACA5-286F20FD1E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76-4756-ACA5-286F20FD1E5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76-4756-ACA5-286F20FD1E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76-4756-ACA5-286F20FD1E5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76-4756-ACA5-286F20FD1E5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76-4756-ACA5-286F20FD1E54}"/>
              </c:ext>
            </c:extLst>
          </c:dPt>
          <c:dLbls>
            <c:dLbl>
              <c:idx val="0"/>
              <c:layout>
                <c:manualLayout>
                  <c:x val="0.00682839165675923"/>
                  <c:y val="-0.01672627322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76-4756-ACA5-286F20FD1E54}"/>
                </c:ext>
              </c:extLst>
            </c:dLbl>
            <c:dLbl>
              <c:idx val="1"/>
              <c:layout>
                <c:manualLayout>
                  <c:x val="0.00273135666270369"/>
                  <c:y val="-0.0209078415271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76-4756-ACA5-286F20FD1E54}"/>
                </c:ext>
              </c:extLst>
            </c:dLbl>
            <c:dLbl>
              <c:idx val="2"/>
              <c:layout>
                <c:manualLayout>
                  <c:x val="0.00819406998811102"/>
                  <c:y val="-0.010453920763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76-4756-ACA5-286F20FD1E54}"/>
                </c:ext>
              </c:extLst>
            </c:dLbl>
            <c:dLbl>
              <c:idx val="3"/>
              <c:layout>
                <c:manualLayout>
                  <c:x val="0.00819406998811102"/>
                  <c:y val="-0.01672627322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76-4756-ACA5-286F20FD1E54}"/>
                </c:ext>
              </c:extLst>
            </c:dLbl>
            <c:dLbl>
              <c:idx val="4"/>
              <c:layout>
                <c:manualLayout>
                  <c:x val="0.00819406998811107"/>
                  <c:y val="-0.0209078415271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876-4756-ACA5-286F20FD1E54}"/>
                </c:ext>
              </c:extLst>
            </c:dLbl>
            <c:dLbl>
              <c:idx val="5"/>
              <c:layout>
                <c:manualLayout>
                  <c:x val="0.00546271332540738"/>
                  <c:y val="-0.01672627322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876-4756-ACA5-286F20FD1E54}"/>
                </c:ext>
              </c:extLst>
            </c:dLbl>
            <c:dLbl>
              <c:idx val="6"/>
              <c:layout>
                <c:manualLayout>
                  <c:x val="0.00546271332540728"/>
                  <c:y val="-0.0209078415271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876-4756-ACA5-286F20FD1E54}"/>
                </c:ext>
              </c:extLst>
            </c:dLbl>
            <c:dLbl>
              <c:idx val="7"/>
              <c:layout>
                <c:manualLayout>
                  <c:x val="0.00955974831946292"/>
                  <c:y val="-0.0229986256798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876-4756-ACA5-286F20FD1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data!$C$136:$C$143</c:f>
              <c:strCache>
                <c:ptCount val="8"/>
                <c:pt idx="0">
                  <c:v>Partner / Spouse</c:v>
                </c:pt>
                <c:pt idx="1">
                  <c:v>Child/children</c:v>
                </c:pt>
                <c:pt idx="2">
                  <c:v>Another family member</c:v>
                </c:pt>
                <c:pt idx="3">
                  <c:v>Friend</c:v>
                </c:pt>
                <c:pt idx="4">
                  <c:v>Home support (which I pay for)</c:v>
                </c:pt>
                <c:pt idx="5">
                  <c:v>Nobody provides help</c:v>
                </c:pt>
                <c:pt idx="6">
                  <c:v>I do not need help with these tasks</c:v>
                </c:pt>
                <c:pt idx="7">
                  <c:v>Other</c:v>
                </c:pt>
              </c:strCache>
            </c:strRef>
          </c:cat>
          <c:val>
            <c:numRef>
              <c:f>data!$D$136:$D$143</c:f>
              <c:numCache>
                <c:formatCode>0.0%</c:formatCode>
                <c:ptCount val="8"/>
                <c:pt idx="0">
                  <c:v>0.0454545454545455</c:v>
                </c:pt>
                <c:pt idx="1">
                  <c:v>0.181818181818182</c:v>
                </c:pt>
                <c:pt idx="2">
                  <c:v>0.0909090909090909</c:v>
                </c:pt>
                <c:pt idx="3">
                  <c:v>0.181818181818182</c:v>
                </c:pt>
                <c:pt idx="4">
                  <c:v>0.181818181818182</c:v>
                </c:pt>
                <c:pt idx="5">
                  <c:v>0.227272727272727</c:v>
                </c:pt>
                <c:pt idx="6">
                  <c:v>0.227272727272727</c:v>
                </c:pt>
                <c:pt idx="7">
                  <c:v>0.181818181818182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876-4756-ACA5-286F20FD1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5036664"/>
        <c:axId val="2144775752"/>
        <c:axId val="0"/>
      </c:bar3DChart>
      <c:catAx>
        <c:axId val="214503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4775752"/>
        <c:crosses val="autoZero"/>
        <c:auto val="1"/>
        <c:lblAlgn val="ctr"/>
        <c:lblOffset val="100"/>
        <c:noMultiLvlLbl val="0"/>
      </c:catAx>
      <c:valAx>
        <c:axId val="214477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503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currently care for or provide help at home to someone (other than any children you may have), which you are not paid for?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FD-4507-9B53-38DB5C0DBD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FD-4507-9B53-38DB5C0DBD2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data!$C$146:$C$147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data!$D$146:$D$147</c:f>
              <c:numCache>
                <c:formatCode>General</c:formatCode>
                <c:ptCount val="2"/>
                <c:pt idx="0">
                  <c:v>5.0</c:v>
                </c:pt>
                <c:pt idx="1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FD-4507-9B53-38DB5C0DB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9AA3-AA01-F244-9EFF-51F54A672F17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CF249-A353-B54A-820E-97E228E3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A449F006-C9AA-FB42-A412-400B79B40646}" type="slidenum">
              <a:rPr lang="el-GR" smtClean="0">
                <a:latin typeface="Arial" charset="0"/>
              </a:rPr>
              <a:pPr eaLnBrk="1" hangingPunct="1">
                <a:defRPr/>
              </a:pPr>
              <a:t>2</a:t>
            </a:fld>
            <a:endParaRPr lang="el-GR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9F1E5-A4E7-904B-B5F0-9BB26561E3DA}" type="slidenum">
              <a:rPr lang="el-GR"/>
              <a:pPr/>
              <a:t>7</a:t>
            </a:fld>
            <a:endParaRPr lang="el-G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13434-EEF1-3946-9F71-74750F6AC772}" type="slidenum">
              <a:rPr lang="el-GR"/>
              <a:pPr/>
              <a:t>8</a:t>
            </a:fld>
            <a:endParaRPr lang="el-G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D2D78-5210-2746-A4C9-0A5BF750A08A}" type="slidenum">
              <a:rPr lang="el-GR"/>
              <a:pPr/>
              <a:t>9</a:t>
            </a:fld>
            <a:endParaRPr lang="el-G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6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0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0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6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0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F7AC-68B7-42E8-B500-CC2BA54F8EE0}" type="datetimeFigureOut">
              <a:rPr lang="en-US" smtClean="0"/>
              <a:t>13/11/17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0D89-970A-495B-9FBA-5349A9F1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cid:image003.jpg@01D20F59.60D7630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ellas.c@unic.ac.c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500" y="762000"/>
            <a:ext cx="11112501" cy="191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ea typeface="Calibri" panose="020F0502020204030204" pitchFamily="34" charset="0"/>
              </a:rPr>
              <a:t>HIV &amp; </a:t>
            </a:r>
            <a:r>
              <a:rPr lang="en-GB" sz="3600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Ageing</a:t>
            </a:r>
          </a:p>
          <a:p>
            <a:pPr algn="ctr"/>
            <a:r>
              <a:rPr lang="en-GB" sz="3600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The Case of </a:t>
            </a:r>
            <a:r>
              <a:rPr lang="en-GB" sz="3600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Cyprus</a:t>
            </a:r>
          </a:p>
          <a:p>
            <a:pPr algn="ctr"/>
            <a:endParaRPr lang="en-GB" sz="3200" b="1" u="sng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Professor Constantinos N. Phellas</a:t>
            </a: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LSE</a:t>
            </a: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Monday</a:t>
            </a:r>
            <a:r>
              <a:rPr lang="en-GB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13</a:t>
            </a:r>
            <a:r>
              <a:rPr lang="en-GB" sz="3600" b="1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Nov, 2017</a:t>
            </a:r>
            <a:endParaRPr lang="en-GB" sz="36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u="sng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u="sng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6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6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pic>
        <p:nvPicPr>
          <p:cNvPr id="3" name="Picture 2" descr="https://gallery.mailchimp.com/7c60d01c3de941dd69f575f43/images/c1ed6973-f4a8-4213-86df-68d18f08ff5a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949700"/>
            <a:ext cx="92075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u="sng" smtClean="0"/>
              <a:t>3. FINDINGS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175528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578538"/>
              </p:ext>
            </p:extLst>
          </p:nvPr>
        </p:nvGraphicFramePr>
        <p:xfrm>
          <a:off x="1447200" y="392400"/>
          <a:ext cx="9298800" cy="60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63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33939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81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3035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38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81031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6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45984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02021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78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73774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46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09986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37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34611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8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FFFFFF"/>
                </a:solidFill>
                <a:latin typeface="Arial" charset="0"/>
                <a:ea typeface="+mj-ea"/>
                <a:cs typeface="+mj-cs"/>
              </a:rPr>
              <a:t>Contents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3"/>
            <a:ext cx="10972800" cy="4073525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charset="0"/>
              <a:buAutoNum type="arabicPeriod"/>
              <a:defRPr/>
            </a:pPr>
            <a:r>
              <a:rPr lang="en-US" sz="4800" b="1" dirty="0">
                <a:latin typeface="Calibri" charset="0"/>
                <a:ea typeface="+mn-ea"/>
                <a:cs typeface="+mn-cs"/>
              </a:rPr>
              <a:t>Introduction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AutoNum type="arabicPeriod"/>
              <a:defRPr/>
            </a:pPr>
            <a:r>
              <a:rPr lang="en-US" sz="4800" b="1" dirty="0">
                <a:latin typeface="Calibri" charset="0"/>
                <a:ea typeface="+mn-ea"/>
                <a:cs typeface="+mn-cs"/>
              </a:rPr>
              <a:t>Methodology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AutoNum type="arabicPeriod"/>
              <a:defRPr/>
            </a:pPr>
            <a:r>
              <a:rPr lang="en-US" sz="4800" b="1" dirty="0">
                <a:latin typeface="Calibri" charset="0"/>
                <a:ea typeface="+mn-ea"/>
                <a:cs typeface="+mn-cs"/>
              </a:rPr>
              <a:t>Findings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AutoNum type="arabicPeriod"/>
              <a:defRPr/>
            </a:pPr>
            <a:r>
              <a:rPr lang="en-US" sz="4800" b="1" dirty="0">
                <a:latin typeface="Calibri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9700" y="469900"/>
            <a:ext cx="919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/>
              <a:t>Contents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278789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91036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32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02405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36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13368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30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6881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78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60183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090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72547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28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4003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2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3684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9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73467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7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03321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05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1. INTRODUCTION </a:t>
            </a:r>
            <a:r>
              <a:rPr lang="en-US" b="1" u="sng" dirty="0" smtClean="0"/>
              <a:t>(1/4)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rgbClr val="FF0000"/>
                </a:solidFill>
              </a:rPr>
              <a:t>Between 1986 and 2015, Cyprus recorded 983 cases </a:t>
            </a:r>
            <a:r>
              <a:rPr lang="en-GB" dirty="0"/>
              <a:t>with the majority being Cypriots – 548, or 55.7 per cent. The majority, 717, were men.</a:t>
            </a:r>
          </a:p>
          <a:p>
            <a:pPr lvl="0"/>
            <a:r>
              <a:rPr lang="en-GB" dirty="0"/>
              <a:t>The manner of infection was mainly sexual contact, 93.4 per cent, broken down </a:t>
            </a:r>
            <a:r>
              <a:rPr lang="en-GB" b="1" dirty="0">
                <a:solidFill>
                  <a:srgbClr val="FF0000"/>
                </a:solidFill>
              </a:rPr>
              <a:t>into 51.6 per cent heterosexual and 41.8 per cent homosexual.</a:t>
            </a:r>
          </a:p>
          <a:p>
            <a:pPr lvl="0"/>
            <a:r>
              <a:rPr lang="en-GB" dirty="0"/>
              <a:t>The main way of transmission in men was sexual contact with other men – 57.3 per cent – and women – 36.1 per cent.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26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88011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40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64745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4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15113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58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03670"/>
              </p:ext>
            </p:extLst>
          </p:nvPr>
        </p:nvGraphicFramePr>
        <p:xfrm>
          <a:off x="1446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359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6000" b="1" u="sng" dirty="0" smtClean="0">
                <a:solidFill>
                  <a:srgbClr val="2F2B20"/>
                </a:solidFill>
                <a:latin typeface="+mn-lt"/>
                <a:ea typeface="ＭＳ Ｐゴシック" charset="0"/>
                <a:cs typeface="ＭＳ Ｐゴシック" charset="0"/>
              </a:rPr>
              <a:t>CONCLUSIONS (1/2)</a:t>
            </a:r>
            <a:endParaRPr lang="en-US" sz="6000" u="sng" dirty="0">
              <a:solidFill>
                <a:srgbClr val="2F2B2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latin typeface="Franklin Gothic Medium" charset="0"/>
              <a:ea typeface="MS PGothic" charset="0"/>
            </a:endParaRPr>
          </a:p>
          <a:p>
            <a:pPr marL="114300" indent="0" algn="just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a typeface="MS PGothic" charset="0"/>
              </a:rPr>
              <a:t>The social context on the health of </a:t>
            </a:r>
            <a:r>
              <a:rPr lang="en-US" sz="3600" b="1" dirty="0" smtClean="0">
                <a:solidFill>
                  <a:srgbClr val="FF0000"/>
                </a:solidFill>
                <a:ea typeface="MS PGothic" charset="0"/>
              </a:rPr>
              <a:t>PLWH</a:t>
            </a:r>
            <a:r>
              <a:rPr lang="en-US" sz="3600" dirty="0" smtClean="0">
                <a:ea typeface="MS PGothic" charset="0"/>
              </a:rPr>
              <a:t>, </a:t>
            </a:r>
            <a:r>
              <a:rPr lang="en-US" sz="3600" dirty="0">
                <a:ea typeface="MS PGothic" charset="0"/>
              </a:rPr>
              <a:t>and more specifically, about how </a:t>
            </a:r>
            <a:r>
              <a:rPr lang="en-US" sz="3600" b="1" dirty="0">
                <a:ea typeface="MS PGothic" charset="0"/>
              </a:rPr>
              <a:t>community-building</a:t>
            </a:r>
            <a:r>
              <a:rPr lang="en-US" sz="3600" dirty="0">
                <a:ea typeface="MS PGothic" charset="0"/>
              </a:rPr>
              <a:t> may be among the most effective things that can be done to advance HIV prevention.</a:t>
            </a:r>
          </a:p>
          <a:p>
            <a:pPr marL="114300" indent="0" algn="just">
              <a:lnSpc>
                <a:spcPct val="90000"/>
              </a:lnSpc>
              <a:defRPr/>
            </a:pPr>
            <a:r>
              <a:rPr lang="en-US" sz="3600" dirty="0">
                <a:ea typeface="MS PGothic" charset="0"/>
              </a:rPr>
              <a:t>In HIV prevention work, this mechanism exposure tends to be referred to, perhaps a little too glibly, as the problem of “</a:t>
            </a:r>
            <a:r>
              <a:rPr lang="en-US" altLang="ja-JP" sz="3600" b="1" dirty="0">
                <a:solidFill>
                  <a:srgbClr val="FF0000"/>
                </a:solidFill>
                <a:ea typeface="MS PGothic" charset="0"/>
              </a:rPr>
              <a:t>self-esteem.</a:t>
            </a:r>
            <a:r>
              <a:rPr lang="en-US" sz="3600" dirty="0">
                <a:ea typeface="MS PGothic" charset="0"/>
              </a:rPr>
              <a:t>”</a:t>
            </a:r>
            <a:endParaRPr lang="en-US" altLang="ja-JP" sz="3600" dirty="0">
              <a:ea typeface="MS PGothic" charset="0"/>
            </a:endParaRPr>
          </a:p>
          <a:p>
            <a:pPr marL="114300" indent="0">
              <a:lnSpc>
                <a:spcPct val="90000"/>
              </a:lnSpc>
              <a:defRPr/>
            </a:pPr>
            <a:endParaRPr lang="en-US" dirty="0">
              <a:latin typeface="Franklin Gothic Medium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87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6000" b="1" u="sng" dirty="0" smtClean="0">
                <a:solidFill>
                  <a:srgbClr val="2F2B20"/>
                </a:solidFill>
                <a:latin typeface="+mn-lt"/>
                <a:ea typeface="ＭＳ Ｐゴシック" charset="0"/>
                <a:cs typeface="ＭＳ Ｐゴシック" charset="0"/>
              </a:rPr>
              <a:t>CONCLUSIONS (2/2)</a:t>
            </a:r>
            <a:endParaRPr lang="en-US" sz="6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HIV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prevention work is to communicate sufficiently specific messages that stimulate recognition of situations of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vulnerability</a:t>
            </a:r>
            <a:r>
              <a:rPr lang="en-US" altLang="ja-JP" sz="3200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algn="just">
              <a:defRPr/>
            </a:pPr>
            <a:r>
              <a:rPr lang="en-US" altLang="ja-JP" sz="3200" dirty="0" smtClean="0">
                <a:latin typeface="Calibri" charset="0"/>
                <a:ea typeface="ＭＳ Ｐゴシック" charset="0"/>
                <a:cs typeface="ＭＳ Ｐゴシック" charset="0"/>
              </a:rPr>
              <a:t>Effective </a:t>
            </a:r>
            <a:r>
              <a:rPr lang="en-US" altLang="ja-JP" sz="3200" dirty="0">
                <a:latin typeface="Calibri" charset="0"/>
                <a:ea typeface="ＭＳ Ｐゴシック" charset="0"/>
                <a:cs typeface="ＭＳ Ｐゴシック" charset="0"/>
              </a:rPr>
              <a:t>HIV prevention and health improvement </a:t>
            </a:r>
            <a:r>
              <a:rPr lang="en-US" altLang="ja-JP" sz="3200" dirty="0" smtClean="0">
                <a:latin typeface="Calibri" charset="0"/>
                <a:ea typeface="ＭＳ Ｐゴシック" charset="0"/>
                <a:cs typeface="ＭＳ Ｐゴシック" charset="0"/>
              </a:rPr>
              <a:t>for PLWH </a:t>
            </a:r>
            <a:r>
              <a:rPr lang="en-US" altLang="ja-JP" sz="3200" dirty="0">
                <a:latin typeface="Calibri" charset="0"/>
                <a:ea typeface="ＭＳ Ｐゴシック" charset="0"/>
                <a:cs typeface="ＭＳ Ｐゴシック" charset="0"/>
              </a:rPr>
              <a:t>may mean some very concrete forms of </a:t>
            </a:r>
            <a:r>
              <a:rPr lang="en-US" altLang="ja-JP" sz="32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community-building</a:t>
            </a:r>
            <a:r>
              <a:rPr lang="en-US" altLang="ja-JP" sz="32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US" altLang="ja-JP" sz="3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en-US" altLang="ja-JP" sz="3200" dirty="0" smtClean="0">
                <a:latin typeface="Calibri" charset="0"/>
                <a:ea typeface="ＭＳ Ｐゴシック" charset="0"/>
                <a:cs typeface="ＭＳ Ｐゴシック" charset="0"/>
              </a:rPr>
              <a:t>HIV </a:t>
            </a:r>
            <a:r>
              <a:rPr lang="en-US" altLang="ja-JP" sz="3200" dirty="0">
                <a:latin typeface="Calibri" charset="0"/>
                <a:ea typeface="ＭＳ Ｐゴシック" charset="0"/>
                <a:cs typeface="ＭＳ Ｐゴシック" charset="0"/>
              </a:rPr>
              <a:t>exposure cannot be divorced from the</a:t>
            </a:r>
            <a:r>
              <a:rPr lang="en-US" altLang="ja-JP" sz="32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emotional needs</a:t>
            </a:r>
            <a:r>
              <a:rPr lang="en-US" altLang="ja-JP" sz="32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32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sense of isolation, and search for intimacy evident in the narratives of many of these </a:t>
            </a:r>
            <a:r>
              <a:rPr lang="en-US" altLang="ja-JP" sz="32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people</a:t>
            </a:r>
            <a:r>
              <a:rPr lang="en-US" altLang="ja-JP" sz="3200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US" altLang="ja-JP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28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u="sng" dirty="0" smtClean="0">
                <a:ea typeface="+mj-ea"/>
                <a:cs typeface="+mj-cs"/>
              </a:rPr>
              <a:t>Implications for Service Providers </a:t>
            </a:r>
            <a:endParaRPr lang="el-GR" sz="5400" b="1" u="sng" dirty="0" smtClean="0">
              <a:ea typeface="+mj-ea"/>
              <a:cs typeface="+mj-cs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4000" b="1" dirty="0" smtClean="0">
                <a:latin typeface="Calibri"/>
                <a:ea typeface="+mn-ea"/>
                <a:cs typeface="Calibri"/>
              </a:rPr>
              <a:t>Health Prevention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4000" b="1" dirty="0" smtClean="0">
                <a:latin typeface="Calibri"/>
                <a:ea typeface="+mn-ea"/>
                <a:cs typeface="Calibri"/>
              </a:rPr>
              <a:t>Additional HIV Clinics 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4000" b="1" dirty="0" smtClean="0">
                <a:latin typeface="Calibri"/>
                <a:ea typeface="+mn-ea"/>
                <a:cs typeface="Calibri"/>
              </a:rPr>
              <a:t>More doctors to be specialized in HIV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4000" b="1" dirty="0" smtClean="0">
                <a:latin typeface="Calibri"/>
                <a:ea typeface="+mn-ea"/>
                <a:cs typeface="Calibri"/>
              </a:rPr>
              <a:t>Additional Psychological Support </a:t>
            </a:r>
            <a:endParaRPr lang="en-US" sz="4000" b="1" dirty="0" smtClean="0">
              <a:latin typeface="Calibri"/>
              <a:ea typeface="+mn-ea"/>
              <a:cs typeface="Calibri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4000" b="1" dirty="0" smtClean="0">
                <a:latin typeface="Calibri"/>
                <a:cs typeface="Calibri"/>
              </a:rPr>
              <a:t>Welfare and benefits advice </a:t>
            </a:r>
            <a:endParaRPr lang="en-US" sz="4000" b="1" dirty="0" smtClean="0">
              <a:latin typeface="Calibri"/>
              <a:ea typeface="+mn-ea"/>
              <a:cs typeface="Calibri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4000" b="1" dirty="0" smtClean="0">
                <a:latin typeface="Calibri"/>
                <a:ea typeface="+mn-ea"/>
                <a:cs typeface="Calibri"/>
              </a:rPr>
              <a:t>Job opportunities</a:t>
            </a:r>
            <a:endParaRPr lang="el-GR" sz="4000" b="1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54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2F2B20"/>
                </a:solidFill>
                <a:latin typeface="+mn-lt"/>
              </a:rPr>
              <a:t>THANK YOU FOR YOUR ATTENTION</a:t>
            </a:r>
            <a:endParaRPr lang="en-US" sz="4000" b="1" u="sng" dirty="0">
              <a:solidFill>
                <a:srgbClr val="2F2B20"/>
              </a:solidFill>
              <a:latin typeface="+mn-lt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Font typeface="Arial" charset="0"/>
              <a:buNone/>
            </a:pPr>
            <a:endParaRPr lang="en-US" sz="5400" b="1" u="sng" dirty="0">
              <a:latin typeface="Calibri" charset="0"/>
              <a:ea typeface="MS PGothic" charset="0"/>
            </a:endParaRPr>
          </a:p>
          <a:p>
            <a:pPr marL="114300" indent="0" algn="ctr">
              <a:buFont typeface="Arial" charset="0"/>
              <a:buNone/>
            </a:pPr>
            <a:r>
              <a:rPr lang="en-US" sz="5400" b="1" u="sng" dirty="0">
                <a:latin typeface="Calibri" charset="0"/>
                <a:ea typeface="MS PGothic" charset="0"/>
              </a:rPr>
              <a:t>CONTACT DETAILS</a:t>
            </a:r>
          </a:p>
          <a:p>
            <a:pPr marL="114300" indent="0" algn="ctr">
              <a:buFont typeface="Arial" charset="0"/>
              <a:buNone/>
            </a:pPr>
            <a:endParaRPr lang="en-US" sz="5400" b="1" u="sng" dirty="0">
              <a:latin typeface="Calibri" charset="0"/>
              <a:ea typeface="MS PGothic" charset="0"/>
            </a:endParaRPr>
          </a:p>
          <a:p>
            <a:pPr marL="114300" indent="0" algn="ctr">
              <a:buFont typeface="Arial" charset="0"/>
              <a:buNone/>
            </a:pPr>
            <a:r>
              <a:rPr lang="en-US" sz="3200" b="1" dirty="0">
                <a:latin typeface="Calibri" charset="0"/>
                <a:ea typeface="MS PGothic" charset="0"/>
              </a:rPr>
              <a:t>CONSTANTINOS N. PHELLAS</a:t>
            </a:r>
          </a:p>
          <a:p>
            <a:pPr marL="114300" indent="0" algn="ctr">
              <a:buFont typeface="Arial" charset="0"/>
              <a:buNone/>
            </a:pPr>
            <a:r>
              <a:rPr lang="en-US" sz="3200" b="1" dirty="0">
                <a:latin typeface="Calibri" charset="0"/>
                <a:ea typeface="MS PGothic" charset="0"/>
                <a:hlinkClick r:id="rId2"/>
              </a:rPr>
              <a:t>phellas.c@unic.ac.cy</a:t>
            </a:r>
            <a:endParaRPr lang="en-US" sz="3200" b="1" dirty="0">
              <a:latin typeface="Calibri" charset="0"/>
              <a:ea typeface="MS PGothic" charset="0"/>
            </a:endParaRPr>
          </a:p>
          <a:p>
            <a:pPr marL="114300" indent="0" algn="ctr">
              <a:buFont typeface="Arial" charset="0"/>
              <a:buNone/>
            </a:pPr>
            <a:r>
              <a:rPr lang="en-US" sz="3200" b="1" dirty="0">
                <a:latin typeface="Calibri" charset="0"/>
                <a:ea typeface="MS PGothic" charset="0"/>
              </a:rPr>
              <a:t>+357-22841557</a:t>
            </a:r>
          </a:p>
        </p:txBody>
      </p:sp>
    </p:spTree>
    <p:extLst>
      <p:ext uri="{BB962C8B-B14F-4D97-AF65-F5344CB8AC3E}">
        <p14:creationId xmlns:p14="http://schemas.microsoft.com/office/powerpoint/2010/main" val="194667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1. INTRODUCTION </a:t>
            </a:r>
            <a:r>
              <a:rPr lang="en-US" b="1" u="sng" dirty="0" smtClean="0"/>
              <a:t>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Women contracted the virus mostly through heterosexual intercourse, 93.2 per cent.</a:t>
            </a:r>
          </a:p>
          <a:p>
            <a:pPr lvl="0"/>
            <a:r>
              <a:rPr lang="en-GB" dirty="0"/>
              <a:t>Among the </a:t>
            </a:r>
            <a:r>
              <a:rPr lang="en-GB" b="1" dirty="0">
                <a:solidFill>
                  <a:srgbClr val="FF0000"/>
                </a:solidFill>
              </a:rPr>
              <a:t>548 Cypriot carriers 482 were men</a:t>
            </a:r>
            <a:r>
              <a:rPr lang="en-GB" dirty="0"/>
              <a:t>, a ratio of 8:1.</a:t>
            </a:r>
          </a:p>
          <a:p>
            <a:pPr lvl="0"/>
            <a:r>
              <a:rPr lang="en-GB" dirty="0"/>
              <a:t>The majority of cases, or 65 per cent, affected the age group 20-39. </a:t>
            </a: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Thirty-one per cent of the cases were among the ages of 40 and 60 plus</a:t>
            </a:r>
            <a:r>
              <a:rPr lang="en-GB" b="1" dirty="0"/>
              <a:t>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1. INTRODUCTION </a:t>
            </a:r>
            <a:r>
              <a:rPr lang="en-US" b="1" u="sng" dirty="0" smtClean="0"/>
              <a:t>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sz="3600" dirty="0"/>
              <a:t>Four per cent concerned ages up to 19.</a:t>
            </a:r>
          </a:p>
          <a:p>
            <a:pPr lvl="0" algn="just"/>
            <a:r>
              <a:rPr lang="en-GB" sz="3600" dirty="0"/>
              <a:t>A </a:t>
            </a:r>
            <a:r>
              <a:rPr lang="en-GB" sz="3600" b="1" dirty="0">
                <a:solidFill>
                  <a:srgbClr val="FF0000"/>
                </a:solidFill>
              </a:rPr>
              <a:t>2014 report </a:t>
            </a:r>
            <a:r>
              <a:rPr lang="en-GB" sz="3600" dirty="0"/>
              <a:t>by the European </a:t>
            </a:r>
            <a:r>
              <a:rPr lang="en-GB" sz="3600" dirty="0" smtClean="0"/>
              <a:t>Centre </a:t>
            </a:r>
            <a:r>
              <a:rPr lang="en-GB" sz="3600" dirty="0"/>
              <a:t>for </a:t>
            </a:r>
            <a:r>
              <a:rPr lang="en-GB" sz="3600" dirty="0" smtClean="0"/>
              <a:t>Disease </a:t>
            </a:r>
            <a:r>
              <a:rPr lang="en-GB" sz="3600" dirty="0"/>
              <a:t>P</a:t>
            </a:r>
            <a:r>
              <a:rPr lang="en-GB" sz="3600" dirty="0" smtClean="0"/>
              <a:t>revention </a:t>
            </a:r>
            <a:r>
              <a:rPr lang="en-GB" sz="3600" dirty="0"/>
              <a:t>and </a:t>
            </a:r>
            <a:r>
              <a:rPr lang="en-GB" sz="3600" dirty="0" smtClean="0"/>
              <a:t>Control </a:t>
            </a:r>
            <a:r>
              <a:rPr lang="en-GB" sz="3600" dirty="0"/>
              <a:t>(ECDC) outlined that there was a stigma in Cyprus against people living with HIV, there were </a:t>
            </a:r>
            <a:r>
              <a:rPr lang="en-GB" sz="3600" b="1" dirty="0">
                <a:solidFill>
                  <a:srgbClr val="FF0000"/>
                </a:solidFill>
              </a:rPr>
              <a:t>no sexual health information activities </a:t>
            </a:r>
            <a:r>
              <a:rPr lang="en-GB" sz="3600" dirty="0"/>
              <a:t>and the </a:t>
            </a:r>
            <a:r>
              <a:rPr lang="en-GB" sz="3600" b="1" dirty="0">
                <a:solidFill>
                  <a:srgbClr val="FF0000"/>
                </a:solidFill>
              </a:rPr>
              <a:t>public sector </a:t>
            </a:r>
            <a:r>
              <a:rPr lang="en-GB" sz="3600" dirty="0"/>
              <a:t>was itself a </a:t>
            </a:r>
            <a:r>
              <a:rPr lang="en-GB" sz="3600" b="1" dirty="0">
                <a:solidFill>
                  <a:srgbClr val="FF0000"/>
                </a:solidFill>
              </a:rPr>
              <a:t>barrier</a:t>
            </a:r>
            <a:r>
              <a:rPr lang="en-GB" sz="3600" dirty="0"/>
              <a:t> to HIV testing – primarily due to </a:t>
            </a:r>
            <a:r>
              <a:rPr lang="en-GB" sz="3600" b="1" dirty="0">
                <a:solidFill>
                  <a:srgbClr val="FF0000"/>
                </a:solidFill>
              </a:rPr>
              <a:t>lack of anonymity and confidentiality</a:t>
            </a:r>
            <a:r>
              <a:rPr lang="en-GB" sz="3600" dirty="0" smtClean="0"/>
              <a:t>.</a:t>
            </a:r>
            <a:r>
              <a:rPr lang="en-GB" sz="3600" dirty="0"/>
              <a:t> 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0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1. INTRODUCTION </a:t>
            </a:r>
            <a:r>
              <a:rPr lang="en-US" b="1" u="sng" dirty="0" smtClean="0"/>
              <a:t>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1366500" cy="5041895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dirty="0"/>
              <a:t>PLWH fear </a:t>
            </a:r>
            <a:r>
              <a:rPr lang="en-US" b="1" dirty="0">
                <a:solidFill>
                  <a:srgbClr val="FF0000"/>
                </a:solidFill>
              </a:rPr>
              <a:t>facing rejection </a:t>
            </a:r>
            <a:r>
              <a:rPr lang="en-US" dirty="0"/>
              <a:t>if their HIV status were to be discovered by other people. </a:t>
            </a:r>
            <a:endParaRPr lang="en-GB" dirty="0"/>
          </a:p>
          <a:p>
            <a:pPr lvl="0" algn="just"/>
            <a:r>
              <a:rPr lang="en-US" dirty="0"/>
              <a:t>On a small island like Cyprus, where “</a:t>
            </a:r>
            <a:r>
              <a:rPr lang="en-US" b="1" dirty="0">
                <a:solidFill>
                  <a:srgbClr val="FF0000"/>
                </a:solidFill>
              </a:rPr>
              <a:t>everybody </a:t>
            </a:r>
            <a:r>
              <a:rPr lang="en-US" b="1" dirty="0" smtClean="0">
                <a:solidFill>
                  <a:srgbClr val="FF0000"/>
                </a:solidFill>
              </a:rPr>
              <a:t>knows </a:t>
            </a:r>
            <a:r>
              <a:rPr lang="en-US" b="1" dirty="0">
                <a:solidFill>
                  <a:srgbClr val="FF0000"/>
                </a:solidFill>
              </a:rPr>
              <a:t>everything about everybody”</a:t>
            </a:r>
            <a:r>
              <a:rPr lang="en-US" dirty="0"/>
              <a:t>, and visibly, not being able to speak openly about one’s HIV status is a very tough burden for PLWH. </a:t>
            </a:r>
            <a:endParaRPr lang="en-GB" dirty="0"/>
          </a:p>
          <a:p>
            <a:pPr lvl="0" algn="just"/>
            <a:r>
              <a:rPr lang="en-US" dirty="0"/>
              <a:t>NGOs that work on HIV in Cyprus all report that implementing prevention and support services is very challenging due to </a:t>
            </a:r>
            <a:r>
              <a:rPr lang="en-US" b="1" dirty="0">
                <a:solidFill>
                  <a:srgbClr val="FF0000"/>
                </a:solidFill>
              </a:rPr>
              <a:t>lack of funding.</a:t>
            </a:r>
            <a:endParaRPr lang="en-GB" b="1" dirty="0">
              <a:solidFill>
                <a:srgbClr val="FF0000"/>
              </a:solidFill>
            </a:endParaRPr>
          </a:p>
          <a:p>
            <a:pPr lvl="0" algn="just"/>
            <a:r>
              <a:rPr lang="en-US" dirty="0" smtClean="0"/>
              <a:t>It </a:t>
            </a:r>
            <a:r>
              <a:rPr lang="en-US" dirty="0"/>
              <a:t>appears that so far, only </a:t>
            </a:r>
            <a:r>
              <a:rPr lang="en-US" b="1" dirty="0">
                <a:solidFill>
                  <a:srgbClr val="FF0000"/>
                </a:solidFill>
              </a:rPr>
              <a:t>general prevention campaigns </a:t>
            </a:r>
            <a:r>
              <a:rPr lang="en-US" dirty="0"/>
              <a:t>targeting </a:t>
            </a:r>
            <a:r>
              <a:rPr lang="en-US" b="1" dirty="0">
                <a:solidFill>
                  <a:srgbClr val="FF0000"/>
                </a:solidFill>
              </a:rPr>
              <a:t>young people </a:t>
            </a:r>
            <a:r>
              <a:rPr lang="en-US" dirty="0"/>
              <a:t>have been implemented somewhat consistently.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11430000" cy="975254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2. METHODOLOGY </a:t>
            </a:r>
            <a:r>
              <a:rPr lang="en-US" b="1" u="sng" dirty="0" smtClean="0"/>
              <a:t>(</a:t>
            </a:r>
            <a:r>
              <a:rPr lang="en-US" b="1" u="sng" dirty="0"/>
              <a:t>1</a:t>
            </a:r>
            <a:r>
              <a:rPr lang="en-US" b="1" u="sng" dirty="0" smtClean="0"/>
              <a:t>/2)</a:t>
            </a:r>
            <a:endParaRPr lang="el-GR" b="1" u="sng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/>
              <a:t>Funding: </a:t>
            </a:r>
          </a:p>
          <a:p>
            <a:pPr lvl="1"/>
            <a:r>
              <a:rPr lang="el-GR" sz="4400" b="1" dirty="0" smtClean="0"/>
              <a:t>U</a:t>
            </a:r>
            <a:r>
              <a:rPr lang="en-GB" sz="4400" b="1" dirty="0" err="1" smtClean="0"/>
              <a:t>niversity</a:t>
            </a:r>
            <a:r>
              <a:rPr lang="en-GB" sz="4400" b="1" dirty="0" smtClean="0"/>
              <a:t> of Nicosia, Cyprus</a:t>
            </a:r>
            <a:endParaRPr lang="en-US" sz="4400" b="1" dirty="0"/>
          </a:p>
          <a:p>
            <a:r>
              <a:rPr lang="en-US" sz="4400" b="1" dirty="0"/>
              <a:t>Period: </a:t>
            </a:r>
          </a:p>
          <a:p>
            <a:pPr lvl="1"/>
            <a:r>
              <a:rPr lang="en-US" sz="4400" b="1" dirty="0"/>
              <a:t>April </a:t>
            </a:r>
            <a:r>
              <a:rPr lang="en-US" sz="4400" b="1" dirty="0" smtClean="0"/>
              <a:t>2017 </a:t>
            </a:r>
            <a:r>
              <a:rPr lang="en-US" sz="4400" b="1" dirty="0"/>
              <a:t>to </a:t>
            </a:r>
            <a:r>
              <a:rPr lang="en-US" sz="4400" b="1" dirty="0" smtClean="0"/>
              <a:t>September 2017 </a:t>
            </a:r>
            <a:endParaRPr lang="en-US" sz="4400" b="1" dirty="0"/>
          </a:p>
          <a:p>
            <a:r>
              <a:rPr lang="en-US" sz="4400" b="1" dirty="0" smtClean="0"/>
              <a:t>Principal Investigator:</a:t>
            </a:r>
          </a:p>
          <a:p>
            <a:pPr lvl="1"/>
            <a:r>
              <a:rPr lang="en-US" sz="4400" b="1" dirty="0" smtClean="0"/>
              <a:t>Constantinos N. Phellas</a:t>
            </a:r>
            <a:endParaRPr lang="en-US" sz="4400" b="1" dirty="0"/>
          </a:p>
          <a:p>
            <a:pPr lvl="1"/>
            <a:endParaRPr lang="en-US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693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2. METHODOLOGY </a:t>
            </a:r>
            <a:r>
              <a:rPr lang="en-US" b="1" u="sng" dirty="0"/>
              <a:t>(2</a:t>
            </a:r>
            <a:r>
              <a:rPr lang="en-US" b="1" u="sng" dirty="0" smtClean="0"/>
              <a:t>/2)</a:t>
            </a:r>
            <a:endParaRPr lang="el-GR" b="1" u="sng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800" b="1" u="sng" dirty="0"/>
              <a:t>Research Partners</a:t>
            </a:r>
          </a:p>
          <a:p>
            <a:pPr lvl="1"/>
            <a:r>
              <a:rPr lang="en-GB" sz="4800" b="1" dirty="0" smtClean="0"/>
              <a:t>Cyprus AIDS Solidarity Movement</a:t>
            </a:r>
          </a:p>
          <a:p>
            <a:pPr lvl="1"/>
            <a:r>
              <a:rPr lang="en-GB" sz="4800" b="1" dirty="0" smtClean="0"/>
              <a:t>ACCEPT</a:t>
            </a:r>
          </a:p>
          <a:p>
            <a:pPr lvl="1"/>
            <a:r>
              <a:rPr lang="el-GR" sz="4800" b="1" dirty="0" smtClean="0"/>
              <a:t>Cyprus </a:t>
            </a:r>
            <a:r>
              <a:rPr lang="el-GR" sz="4800" b="1" dirty="0"/>
              <a:t>Family Planning </a:t>
            </a:r>
            <a:r>
              <a:rPr lang="el-GR" sz="4800" b="1" dirty="0" smtClean="0"/>
              <a:t>Association </a:t>
            </a:r>
            <a:endParaRPr lang="en-GB" sz="4800" b="1" dirty="0" smtClean="0"/>
          </a:p>
          <a:p>
            <a:pPr lvl="1"/>
            <a:r>
              <a:rPr lang="en-GB" sz="4800" b="1" dirty="0" smtClean="0"/>
              <a:t>MIGS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1023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14866"/>
            <a:ext cx="11645900" cy="791634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2. Methodology </a:t>
            </a:r>
            <a:r>
              <a:rPr lang="en-US" b="1" u="sng" dirty="0"/>
              <a:t>(3/7)</a:t>
            </a:r>
            <a:endParaRPr lang="el-GR" b="1" u="sng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892299"/>
            <a:ext cx="11557000" cy="4724401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4000" b="1" dirty="0" smtClean="0"/>
              <a:t>27 </a:t>
            </a:r>
            <a:r>
              <a:rPr lang="en-US" sz="4000" b="1" dirty="0"/>
              <a:t>HIV </a:t>
            </a:r>
            <a:r>
              <a:rPr lang="en-US" sz="4000" b="1" dirty="0" smtClean="0"/>
              <a:t>people over 50 </a:t>
            </a:r>
            <a:r>
              <a:rPr lang="en-US" sz="4000" b="1" dirty="0"/>
              <a:t>were recruited in order to take part in a self-completed questionnaire examining their experience of living with HIV, their needs and how they had addressed their needs (The questionnaire used was initially used by the </a:t>
            </a:r>
            <a:r>
              <a:rPr lang="en-US" sz="4000" b="1" dirty="0" smtClean="0"/>
              <a:t>THT, </a:t>
            </a:r>
            <a:r>
              <a:rPr lang="en-US" sz="4000" b="1" dirty="0"/>
              <a:t>UK in a similar type of research). </a:t>
            </a:r>
          </a:p>
          <a:p>
            <a:pPr algn="just">
              <a:lnSpc>
                <a:spcPct val="90000"/>
              </a:lnSpc>
            </a:pPr>
            <a:r>
              <a:rPr lang="en-US" sz="4000" b="1" dirty="0"/>
              <a:t>5 Semi-structured face-to-face interviews were conducted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5883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1153</Words>
  <Application>Microsoft Macintosh PowerPoint</Application>
  <PresentationFormat>Custom</PresentationFormat>
  <Paragraphs>154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Contents</vt:lpstr>
      <vt:lpstr>1. INTRODUCTION (1/4)</vt:lpstr>
      <vt:lpstr>1. INTRODUCTION (2/4)</vt:lpstr>
      <vt:lpstr>1. INTRODUCTION (3/4)</vt:lpstr>
      <vt:lpstr>1. INTRODUCTION (4/4)</vt:lpstr>
      <vt:lpstr>2. METHODOLOGY (1/2)</vt:lpstr>
      <vt:lpstr>2. METHODOLOGY (2/2)</vt:lpstr>
      <vt:lpstr>2. Methodology (3/7)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(1/2)</vt:lpstr>
      <vt:lpstr>CONCLUSIONS (2/2)</vt:lpstr>
      <vt:lpstr>Implications for Service Providers </vt:lpstr>
      <vt:lpstr>THANK YOU FOR YOUR ATTENTION</vt:lpstr>
    </vt:vector>
  </TitlesOfParts>
  <Company>University of Nicosia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Center</dc:creator>
  <cp:lastModifiedBy>Constantinos Phellas</cp:lastModifiedBy>
  <cp:revision>120</cp:revision>
  <dcterms:created xsi:type="dcterms:W3CDTF">2017-10-25T08:31:54Z</dcterms:created>
  <dcterms:modified xsi:type="dcterms:W3CDTF">2017-11-13T15:31:50Z</dcterms:modified>
</cp:coreProperties>
</file>